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64" r:id="rId4"/>
    <p:sldId id="286" r:id="rId5"/>
    <p:sldId id="283" r:id="rId6"/>
    <p:sldId id="284" r:id="rId7"/>
    <p:sldId id="259" r:id="rId8"/>
    <p:sldId id="260" r:id="rId9"/>
    <p:sldId id="261" r:id="rId10"/>
    <p:sldId id="263" r:id="rId11"/>
    <p:sldId id="262" r:id="rId12"/>
    <p:sldId id="267" r:id="rId13"/>
    <p:sldId id="268" r:id="rId14"/>
    <p:sldId id="269" r:id="rId15"/>
    <p:sldId id="257" r:id="rId16"/>
    <p:sldId id="270" r:id="rId17"/>
    <p:sldId id="272" r:id="rId18"/>
    <p:sldId id="281" r:id="rId19"/>
    <p:sldId id="271"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3"/>
  </p:normalViewPr>
  <p:slideViewPr>
    <p:cSldViewPr snapToGrid="0" snapToObjects="1">
      <p:cViewPr varScale="1">
        <p:scale>
          <a:sx n="70" d="100"/>
          <a:sy n="70"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F1C18C-1E79-8747-85B5-CC5C99E05B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710FB92-4432-684B-9868-EA6082729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F1E6984-4465-9547-BD04-F84D8A443484}"/>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5" name="Footer Placeholder 4">
            <a:extLst>
              <a:ext uri="{FF2B5EF4-FFF2-40B4-BE49-F238E27FC236}">
                <a16:creationId xmlns:a16="http://schemas.microsoft.com/office/drawing/2014/main" xmlns="" id="{B1BFFADE-6B69-044D-849A-37DBD6ADE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291F45-6469-F043-A35D-C4F7EAD1FC7F}"/>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344433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46FD3A-71F3-FD42-9402-1CF4E4F767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4F63526-8590-5F42-9F31-4B34F803C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31C59C-A717-7F47-AAC5-CDE43E5DB320}"/>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5" name="Footer Placeholder 4">
            <a:extLst>
              <a:ext uri="{FF2B5EF4-FFF2-40B4-BE49-F238E27FC236}">
                <a16:creationId xmlns:a16="http://schemas.microsoft.com/office/drawing/2014/main" xmlns="" id="{5DDFFE39-8090-9245-95AD-143014595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6E27A3-EC99-DA43-B8FF-2618AA819CBA}"/>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50954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9A39FA-7FA9-4546-9914-201808CC1D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BBC1CAB-5DA9-F148-9D2E-6B46F72E7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216775-A515-3F4E-B083-C57AB4B5A3F5}"/>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5" name="Footer Placeholder 4">
            <a:extLst>
              <a:ext uri="{FF2B5EF4-FFF2-40B4-BE49-F238E27FC236}">
                <a16:creationId xmlns:a16="http://schemas.microsoft.com/office/drawing/2014/main" xmlns="" id="{5C764B87-2548-CF48-ABB6-7E7C3409D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2B01F7-B637-9B41-83B1-5BBED51AF901}"/>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329478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7A0D0-D1AC-4E4F-AB6B-7CAA28C56A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6864237-A530-EA4E-B7E3-95F03D7E51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57BCC-BE06-4344-99D7-70A01D58BA50}"/>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5" name="Footer Placeholder 4">
            <a:extLst>
              <a:ext uri="{FF2B5EF4-FFF2-40B4-BE49-F238E27FC236}">
                <a16:creationId xmlns:a16="http://schemas.microsoft.com/office/drawing/2014/main" xmlns="" id="{AF997AAE-6DAD-E94E-A806-299572ACC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4CADFB-AD3F-D346-9E9D-B484A50BA874}"/>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171699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CA338-0917-F347-A524-971A5C25F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15DDA4-E6A1-8247-B533-93DF7716D7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EF8FC4-180C-3F48-B1AA-22B214B4A304}"/>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5" name="Footer Placeholder 4">
            <a:extLst>
              <a:ext uri="{FF2B5EF4-FFF2-40B4-BE49-F238E27FC236}">
                <a16:creationId xmlns:a16="http://schemas.microsoft.com/office/drawing/2014/main" xmlns="" id="{048C4255-CB79-6F4F-A2FF-3951FA759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F906C4-6484-0746-ACD3-BE622698F9E4}"/>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200071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380A4-B36C-064E-BE71-2A50ED8FD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E4D2BA-1E79-8A42-8755-4EB54AC533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0A6839-B4F7-B94D-BDEF-9007A3A886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5D76A6-225C-7D4C-939D-4995ECA6519F}"/>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6" name="Footer Placeholder 5">
            <a:extLst>
              <a:ext uri="{FF2B5EF4-FFF2-40B4-BE49-F238E27FC236}">
                <a16:creationId xmlns:a16="http://schemas.microsoft.com/office/drawing/2014/main" xmlns="" id="{03D40461-DBD3-C345-A9D2-12195CAF7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691FE6-BF47-574E-9877-9B5B666F7B94}"/>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31393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ABBA6-9DFF-5249-8FD2-B15AB3FA7A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642AE34-E041-904B-9D2E-93D17DACB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ADA642F-7190-4E4B-AD84-A03096F06F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2FA8435-8412-6F47-B868-FD5662C2F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517D24-0D1A-2E45-B74C-6CDDC1AE37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2A739D3-0C66-A24B-B282-1E783469D021}"/>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8" name="Footer Placeholder 7">
            <a:extLst>
              <a:ext uri="{FF2B5EF4-FFF2-40B4-BE49-F238E27FC236}">
                <a16:creationId xmlns:a16="http://schemas.microsoft.com/office/drawing/2014/main" xmlns="" id="{07207D9D-F0CF-A241-8F97-296E320E9A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B38CA1-C11D-724E-91BA-3E85C188A982}"/>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1691901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F49D05-B024-9040-B580-31CC938AE9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15D2EE9-4A21-2E4D-8929-AAAD1D2B25FD}"/>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4" name="Footer Placeholder 3">
            <a:extLst>
              <a:ext uri="{FF2B5EF4-FFF2-40B4-BE49-F238E27FC236}">
                <a16:creationId xmlns:a16="http://schemas.microsoft.com/office/drawing/2014/main" xmlns="" id="{DEB8BD7E-2737-3B49-950C-79B6B4C133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D6A67E8-8960-104A-AFA2-091928BD7557}"/>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201556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05E7964-9D87-3141-83B9-666B6ECBD3CC}"/>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3" name="Footer Placeholder 2">
            <a:extLst>
              <a:ext uri="{FF2B5EF4-FFF2-40B4-BE49-F238E27FC236}">
                <a16:creationId xmlns:a16="http://schemas.microsoft.com/office/drawing/2014/main" xmlns="" id="{6581EBA1-B21B-0140-BBC0-A45CCAD798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11B7014-5F6E-7846-9C15-9693292D7B0B}"/>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301137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A0532-D719-3744-8613-DD1B2F5DE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17495B3-0F48-7646-9023-4A0293571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CFB9988-4A67-1143-9D64-3F28CA92E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F66343-A00F-7D4C-87A2-576B1A9401DC}"/>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6" name="Footer Placeholder 5">
            <a:extLst>
              <a:ext uri="{FF2B5EF4-FFF2-40B4-BE49-F238E27FC236}">
                <a16:creationId xmlns:a16="http://schemas.microsoft.com/office/drawing/2014/main" xmlns="" id="{D906114B-157F-D34A-BFAE-9E8E04A9C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EB6BD24-B59A-BE4A-94D4-2A0A7970788C}"/>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287501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822B3-76FA-5142-8AA7-2E38602E7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8E0F7A4-F579-A044-9EE7-B1697B4D5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E1D2788-7275-FF48-A6C8-9F77F3FFB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202891-1808-8142-910A-F2CD54E15417}"/>
              </a:ext>
            </a:extLst>
          </p:cNvPr>
          <p:cNvSpPr>
            <a:spLocks noGrp="1"/>
          </p:cNvSpPr>
          <p:nvPr>
            <p:ph type="dt" sz="half" idx="10"/>
          </p:nvPr>
        </p:nvSpPr>
        <p:spPr/>
        <p:txBody>
          <a:bodyPr/>
          <a:lstStyle/>
          <a:p>
            <a:fld id="{C403E6D9-A017-C949-9849-0B3D4E4BCBAD}" type="datetimeFigureOut">
              <a:rPr lang="en-US" smtClean="0"/>
              <a:t>9/23/2019</a:t>
            </a:fld>
            <a:endParaRPr lang="en-US"/>
          </a:p>
        </p:txBody>
      </p:sp>
      <p:sp>
        <p:nvSpPr>
          <p:cNvPr id="6" name="Footer Placeholder 5">
            <a:extLst>
              <a:ext uri="{FF2B5EF4-FFF2-40B4-BE49-F238E27FC236}">
                <a16:creationId xmlns:a16="http://schemas.microsoft.com/office/drawing/2014/main" xmlns="" id="{D82DC85A-22E2-174F-9EBB-22A5A8ECB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DA1FB1F-8905-1F4E-9DB4-19E6D02FA0F9}"/>
              </a:ext>
            </a:extLst>
          </p:cNvPr>
          <p:cNvSpPr>
            <a:spLocks noGrp="1"/>
          </p:cNvSpPr>
          <p:nvPr>
            <p:ph type="sldNum" sz="quarter" idx="12"/>
          </p:nvPr>
        </p:nvSpPr>
        <p:spPr/>
        <p:txBody>
          <a:bodyPr/>
          <a:lstStyle/>
          <a:p>
            <a:fld id="{F0478224-A0B8-7F47-977E-23FE65370346}" type="slidenum">
              <a:rPr lang="en-US" smtClean="0"/>
              <a:t>‹#›</a:t>
            </a:fld>
            <a:endParaRPr lang="en-US"/>
          </a:p>
        </p:txBody>
      </p:sp>
    </p:spTree>
    <p:extLst>
      <p:ext uri="{BB962C8B-B14F-4D97-AF65-F5344CB8AC3E}">
        <p14:creationId xmlns:p14="http://schemas.microsoft.com/office/powerpoint/2010/main" val="246066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0396C9-281E-F344-B6F6-BA92DBD41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1614197-EEEF-F54E-BD1F-0AD001C9F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9D730E-29E5-FC4A-8453-DA1223C7F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3E6D9-A017-C949-9849-0B3D4E4BCBAD}" type="datetimeFigureOut">
              <a:rPr lang="en-US" smtClean="0"/>
              <a:t>9/23/2019</a:t>
            </a:fld>
            <a:endParaRPr lang="en-US"/>
          </a:p>
        </p:txBody>
      </p:sp>
      <p:sp>
        <p:nvSpPr>
          <p:cNvPr id="5" name="Footer Placeholder 4">
            <a:extLst>
              <a:ext uri="{FF2B5EF4-FFF2-40B4-BE49-F238E27FC236}">
                <a16:creationId xmlns:a16="http://schemas.microsoft.com/office/drawing/2014/main" xmlns="" id="{F2FA95C0-54D6-1248-9979-ACB5D2206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2A4F60D-554E-E841-B33E-E5B7F062F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78224-A0B8-7F47-977E-23FE65370346}" type="slidenum">
              <a:rPr lang="en-US" smtClean="0"/>
              <a:t>‹#›</a:t>
            </a:fld>
            <a:endParaRPr lang="en-US"/>
          </a:p>
        </p:txBody>
      </p:sp>
    </p:spTree>
    <p:extLst>
      <p:ext uri="{BB962C8B-B14F-4D97-AF65-F5344CB8AC3E}">
        <p14:creationId xmlns:p14="http://schemas.microsoft.com/office/powerpoint/2010/main" val="284426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8C4A1-5136-9A40-87ED-CAC08BFB511A}"/>
              </a:ext>
            </a:extLst>
          </p:cNvPr>
          <p:cNvSpPr>
            <a:spLocks noGrp="1"/>
          </p:cNvSpPr>
          <p:nvPr>
            <p:ph type="ctrTitle"/>
          </p:nvPr>
        </p:nvSpPr>
        <p:spPr>
          <a:xfrm>
            <a:off x="3654277" y="975006"/>
            <a:ext cx="8111065" cy="4907988"/>
          </a:xfrm>
        </p:spPr>
        <p:txBody>
          <a:bodyPr>
            <a:noAutofit/>
          </a:bodyPr>
          <a:lstStyle/>
          <a:p>
            <a:pPr>
              <a:lnSpc>
                <a:spcPct val="150000"/>
              </a:lnSpc>
            </a:pPr>
            <a:r>
              <a:rPr lang="en-US" sz="4400" b="1" dirty="0" smtClean="0"/>
              <a:t>AC21</a:t>
            </a:r>
            <a:r>
              <a:rPr lang="el-GR" sz="4400" b="1" dirty="0" smtClean="0"/>
              <a:t/>
            </a:r>
            <a:br>
              <a:rPr lang="el-GR" sz="4400" b="1" dirty="0" smtClean="0"/>
            </a:br>
            <a:r>
              <a:rPr lang="en-US" sz="4400" b="1" dirty="0" smtClean="0"/>
              <a:t/>
            </a:r>
            <a:br>
              <a:rPr lang="en-US" sz="4400" b="1" dirty="0" smtClean="0"/>
            </a:br>
            <a:r>
              <a:rPr lang="el-GR" sz="4400" b="1" dirty="0" smtClean="0">
                <a:solidFill>
                  <a:srgbClr val="FF0000"/>
                </a:solidFill>
              </a:rPr>
              <a:t>Έχεις </a:t>
            </a:r>
            <a:r>
              <a:rPr lang="el-GR" sz="4400" b="1" dirty="0">
                <a:solidFill>
                  <a:srgbClr val="FF0000"/>
                </a:solidFill>
              </a:rPr>
              <a:t>τη δύναμη να </a:t>
            </a:r>
            <a:r>
              <a:rPr lang="el-GR" sz="4400" b="1" dirty="0" smtClean="0">
                <a:solidFill>
                  <a:srgbClr val="FF0000"/>
                </a:solidFill>
              </a:rPr>
              <a:t>πάρεις τις ΔΙΚΕΣ ΣΟΥ ΑΠΟΦΑΣΕΙΣ</a:t>
            </a:r>
            <a:r>
              <a:rPr lang="en-US" sz="4400" b="1" dirty="0"/>
              <a:t/>
            </a:r>
            <a:br>
              <a:rPr lang="en-US" sz="4400" b="1" dirty="0"/>
            </a:br>
            <a:endParaRPr lang="en-US" sz="4400" b="1" dirty="0">
              <a:solidFill>
                <a:srgbClr val="C00000"/>
              </a:solidFill>
            </a:endParaRPr>
          </a:p>
        </p:txBody>
      </p:sp>
      <p:pic>
        <p:nvPicPr>
          <p:cNvPr id="5" name="Picture 4">
            <a:extLst>
              <a:ext uri="{FF2B5EF4-FFF2-40B4-BE49-F238E27FC236}">
                <a16:creationId xmlns:a16="http://schemas.microsoft.com/office/drawing/2014/main" xmlns="" id="{F5072F07-D26C-E24F-B290-1D2C0F8C6C0B}"/>
              </a:ext>
            </a:extLst>
          </p:cNvPr>
          <p:cNvPicPr>
            <a:picLocks noChangeAspect="1"/>
          </p:cNvPicPr>
          <p:nvPr/>
        </p:nvPicPr>
        <p:blipFill>
          <a:blip r:embed="rId2"/>
          <a:stretch>
            <a:fillRect/>
          </a:stretch>
        </p:blipFill>
        <p:spPr>
          <a:xfrm>
            <a:off x="606277" y="1310994"/>
            <a:ext cx="3048000" cy="4572000"/>
          </a:xfrm>
          <a:prstGeom prst="rect">
            <a:avLst/>
          </a:prstGeom>
        </p:spPr>
      </p:pic>
      <p:pic>
        <p:nvPicPr>
          <p:cNvPr id="3" name="Picture 2"/>
          <p:cNvPicPr>
            <a:picLocks noChangeAspect="1"/>
          </p:cNvPicPr>
          <p:nvPr/>
        </p:nvPicPr>
        <p:blipFill>
          <a:blip r:embed="rId3"/>
          <a:stretch>
            <a:fillRect/>
          </a:stretch>
        </p:blipFill>
        <p:spPr>
          <a:xfrm>
            <a:off x="10863017" y="118817"/>
            <a:ext cx="1255885" cy="1261981"/>
          </a:xfrm>
          <a:prstGeom prst="rect">
            <a:avLst/>
          </a:prstGeom>
        </p:spPr>
      </p:pic>
      <p:pic>
        <p:nvPicPr>
          <p:cNvPr id="4" name="Picture 3"/>
          <p:cNvPicPr>
            <a:picLocks noChangeAspect="1"/>
          </p:cNvPicPr>
          <p:nvPr/>
        </p:nvPicPr>
        <p:blipFill>
          <a:blip r:embed="rId4"/>
          <a:stretch>
            <a:fillRect/>
          </a:stretch>
        </p:blipFill>
        <p:spPr>
          <a:xfrm>
            <a:off x="5114398" y="5806381"/>
            <a:ext cx="3353091" cy="877900"/>
          </a:xfrm>
          <a:prstGeom prst="rect">
            <a:avLst/>
          </a:prstGeom>
        </p:spPr>
      </p:pic>
    </p:spTree>
    <p:extLst>
      <p:ext uri="{BB962C8B-B14F-4D97-AF65-F5344CB8AC3E}">
        <p14:creationId xmlns:p14="http://schemas.microsoft.com/office/powerpoint/2010/main" val="272502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CBE766-FD98-5D49-AAAC-FBABF39EF7A5}"/>
              </a:ext>
            </a:extLst>
          </p:cNvPr>
          <p:cNvSpPr>
            <a:spLocks noGrp="1"/>
          </p:cNvSpPr>
          <p:nvPr>
            <p:ph type="title"/>
          </p:nvPr>
        </p:nvSpPr>
        <p:spPr>
          <a:xfrm>
            <a:off x="244929" y="365125"/>
            <a:ext cx="11674927" cy="1606149"/>
          </a:xfrm>
        </p:spPr>
        <p:txBody>
          <a:bodyPr>
            <a:noAutofit/>
          </a:bodyPr>
          <a:lstStyle/>
          <a:p>
            <a:pPr algn="ctr"/>
            <a:r>
              <a:rPr lang="el-GR" sz="3700" dirty="0"/>
              <a:t>Βήμα 1: </a:t>
            </a:r>
            <a:r>
              <a:rPr lang="el-GR" sz="3700" dirty="0" smtClean="0">
                <a:solidFill>
                  <a:srgbClr val="FF0000"/>
                </a:solidFill>
              </a:rPr>
              <a:t>Προστάτεψε </a:t>
            </a:r>
            <a:r>
              <a:rPr lang="el-GR" sz="3700" dirty="0">
                <a:solidFill>
                  <a:srgbClr val="FF0000"/>
                </a:solidFill>
              </a:rPr>
              <a:t>τον εαυτό </a:t>
            </a:r>
            <a:r>
              <a:rPr lang="el-GR" sz="3700" dirty="0" smtClean="0">
                <a:solidFill>
                  <a:srgbClr val="FF0000"/>
                </a:solidFill>
              </a:rPr>
              <a:t>σου </a:t>
            </a:r>
            <a:r>
              <a:rPr lang="el-GR" sz="3700" dirty="0"/>
              <a:t>από καταστάσεις</a:t>
            </a:r>
            <a:br>
              <a:rPr lang="el-GR" sz="3700" dirty="0"/>
            </a:br>
            <a:r>
              <a:rPr lang="el-GR" sz="3700" dirty="0"/>
              <a:t>ό</a:t>
            </a:r>
            <a:r>
              <a:rPr lang="el-GR" sz="3700" dirty="0" smtClean="0"/>
              <a:t>ταν </a:t>
            </a:r>
            <a:r>
              <a:rPr lang="el-GR" sz="3700" dirty="0"/>
              <a:t>οι συμμαθητές σου σε πιέζουν.</a:t>
            </a:r>
            <a:r>
              <a:rPr lang="bg-BG" sz="3700" dirty="0"/>
              <a:t> </a:t>
            </a:r>
            <a:endParaRPr lang="en-US" sz="3700" dirty="0">
              <a:cs typeface="Calibri Light"/>
            </a:endParaRPr>
          </a:p>
        </p:txBody>
      </p:sp>
      <p:pic>
        <p:nvPicPr>
          <p:cNvPr id="7" name="Picture 6">
            <a:extLst>
              <a:ext uri="{FF2B5EF4-FFF2-40B4-BE49-F238E27FC236}">
                <a16:creationId xmlns:a16="http://schemas.microsoft.com/office/drawing/2014/main" xmlns="" id="{708EFFF5-5DCD-4C44-9689-1B81AF054886}"/>
              </a:ext>
            </a:extLst>
          </p:cNvPr>
          <p:cNvPicPr>
            <a:picLocks noChangeAspect="1"/>
          </p:cNvPicPr>
          <p:nvPr/>
        </p:nvPicPr>
        <p:blipFill>
          <a:blip r:embed="rId2"/>
          <a:stretch>
            <a:fillRect/>
          </a:stretch>
        </p:blipFill>
        <p:spPr>
          <a:xfrm>
            <a:off x="2445543" y="1971274"/>
            <a:ext cx="7300913" cy="4100914"/>
          </a:xfrm>
          <a:prstGeom prst="rect">
            <a:avLst/>
          </a:prstGeom>
        </p:spPr>
      </p:pic>
    </p:spTree>
    <p:extLst>
      <p:ext uri="{BB962C8B-B14F-4D97-AF65-F5344CB8AC3E}">
        <p14:creationId xmlns:p14="http://schemas.microsoft.com/office/powerpoint/2010/main" val="1347075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85318F-D14E-7147-855A-5AD12CD25478}"/>
              </a:ext>
            </a:extLst>
          </p:cNvPr>
          <p:cNvSpPr>
            <a:spLocks noGrp="1"/>
          </p:cNvSpPr>
          <p:nvPr>
            <p:ph type="title"/>
          </p:nvPr>
        </p:nvSpPr>
        <p:spPr>
          <a:xfrm>
            <a:off x="738553" y="212211"/>
            <a:ext cx="10714892" cy="1318532"/>
          </a:xfrm>
        </p:spPr>
        <p:txBody>
          <a:bodyPr>
            <a:noAutofit/>
          </a:bodyPr>
          <a:lstStyle/>
          <a:p>
            <a:pPr algn="ctr"/>
            <a:r>
              <a:rPr lang="el-GR" sz="4000" dirty="0">
                <a:ea typeface="+mj-lt"/>
                <a:cs typeface="+mj-lt"/>
              </a:rPr>
              <a:t>Μην φοβάσαι να είσαι διαφορετικός.</a:t>
            </a:r>
            <a:br>
              <a:rPr lang="el-GR" sz="4000" dirty="0">
                <a:ea typeface="+mj-lt"/>
                <a:cs typeface="+mj-lt"/>
              </a:rPr>
            </a:br>
            <a:r>
              <a:rPr lang="el-GR" sz="4000" dirty="0">
                <a:ea typeface="+mj-lt"/>
                <a:cs typeface="+mj-lt"/>
              </a:rPr>
              <a:t>Μην κάνεις τίποτα μόνο επειδή θέλεις να κάνεις χάρη στους συμμαθητές σου.</a:t>
            </a:r>
            <a:endParaRPr lang="en-US" sz="4000" dirty="0">
              <a:ea typeface="+mj-lt"/>
              <a:cs typeface="+mj-lt"/>
            </a:endParaRPr>
          </a:p>
        </p:txBody>
      </p:sp>
      <p:pic>
        <p:nvPicPr>
          <p:cNvPr id="7" name="Content Placeholder 6">
            <a:extLst>
              <a:ext uri="{FF2B5EF4-FFF2-40B4-BE49-F238E27FC236}">
                <a16:creationId xmlns:a16="http://schemas.microsoft.com/office/drawing/2014/main" xmlns="" id="{E09401BC-7270-464D-B1DC-5B7E06AA756E}"/>
              </a:ext>
            </a:extLst>
          </p:cNvPr>
          <p:cNvPicPr>
            <a:picLocks noGrp="1" noChangeAspect="1"/>
          </p:cNvPicPr>
          <p:nvPr>
            <p:ph idx="1"/>
          </p:nvPr>
        </p:nvPicPr>
        <p:blipFill>
          <a:blip r:embed="rId2"/>
          <a:stretch>
            <a:fillRect/>
          </a:stretch>
        </p:blipFill>
        <p:spPr>
          <a:xfrm>
            <a:off x="2359818" y="2008414"/>
            <a:ext cx="7472362" cy="4405312"/>
          </a:xfrm>
        </p:spPr>
      </p:pic>
    </p:spTree>
    <p:extLst>
      <p:ext uri="{BB962C8B-B14F-4D97-AF65-F5344CB8AC3E}">
        <p14:creationId xmlns:p14="http://schemas.microsoft.com/office/powerpoint/2010/main" val="290214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0C573-4F41-3743-A8C3-B97B1C72BA31}"/>
              </a:ext>
            </a:extLst>
          </p:cNvPr>
          <p:cNvSpPr>
            <a:spLocks noGrp="1"/>
          </p:cNvSpPr>
          <p:nvPr>
            <p:ph type="title"/>
          </p:nvPr>
        </p:nvSpPr>
        <p:spPr/>
        <p:txBody>
          <a:bodyPr/>
          <a:lstStyle/>
          <a:p>
            <a:pPr algn="ctr"/>
            <a:r>
              <a:rPr lang="el-GR" dirty="0">
                <a:ea typeface="+mj-lt"/>
                <a:cs typeface="+mj-lt"/>
              </a:rPr>
              <a:t>Βήμα 2: </a:t>
            </a:r>
            <a:r>
              <a:rPr lang="el-GR" dirty="0" smtClean="0">
                <a:solidFill>
                  <a:srgbClr val="FF0000"/>
                </a:solidFill>
                <a:ea typeface="+mj-lt"/>
                <a:cs typeface="+mj-lt"/>
              </a:rPr>
              <a:t>Σκέψου </a:t>
            </a:r>
            <a:r>
              <a:rPr lang="el-GR" dirty="0">
                <a:solidFill>
                  <a:srgbClr val="FF0000"/>
                </a:solidFill>
                <a:ea typeface="+mj-lt"/>
                <a:cs typeface="+mj-lt"/>
              </a:rPr>
              <a:t>τις συνέπειες </a:t>
            </a:r>
            <a:r>
              <a:rPr lang="el-GR" dirty="0">
                <a:ea typeface="+mj-lt"/>
                <a:cs typeface="+mj-lt"/>
              </a:rPr>
              <a:t>πριν να </a:t>
            </a:r>
            <a:r>
              <a:rPr lang="el-GR" dirty="0" smtClean="0">
                <a:ea typeface="+mj-lt"/>
                <a:cs typeface="+mj-lt"/>
              </a:rPr>
              <a:t>λάβεις </a:t>
            </a:r>
            <a:r>
              <a:rPr lang="el-GR" dirty="0">
                <a:ea typeface="+mj-lt"/>
                <a:cs typeface="+mj-lt"/>
              </a:rPr>
              <a:t>μια απόφαση.</a:t>
            </a:r>
            <a:endParaRPr lang="en-US" dirty="0">
              <a:ea typeface="+mj-lt"/>
              <a:cs typeface="+mj-lt"/>
            </a:endParaRPr>
          </a:p>
        </p:txBody>
      </p:sp>
      <p:pic>
        <p:nvPicPr>
          <p:cNvPr id="10" name="Picture 9">
            <a:extLst>
              <a:ext uri="{FF2B5EF4-FFF2-40B4-BE49-F238E27FC236}">
                <a16:creationId xmlns:a16="http://schemas.microsoft.com/office/drawing/2014/main" xmlns="" id="{3B7086DE-C746-C34B-8980-669EF421D773}"/>
              </a:ext>
            </a:extLst>
          </p:cNvPr>
          <p:cNvPicPr>
            <a:picLocks noChangeAspect="1"/>
          </p:cNvPicPr>
          <p:nvPr/>
        </p:nvPicPr>
        <p:blipFill>
          <a:blip r:embed="rId2"/>
          <a:stretch>
            <a:fillRect/>
          </a:stretch>
        </p:blipFill>
        <p:spPr>
          <a:xfrm>
            <a:off x="2216943" y="2047875"/>
            <a:ext cx="7758114" cy="4052887"/>
          </a:xfrm>
          <a:prstGeom prst="rect">
            <a:avLst/>
          </a:prstGeom>
        </p:spPr>
      </p:pic>
    </p:spTree>
    <p:extLst>
      <p:ext uri="{BB962C8B-B14F-4D97-AF65-F5344CB8AC3E}">
        <p14:creationId xmlns:p14="http://schemas.microsoft.com/office/powerpoint/2010/main" val="2284193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8A5A5-F7D0-794E-9112-7D9563788590}"/>
              </a:ext>
            </a:extLst>
          </p:cNvPr>
          <p:cNvSpPr>
            <a:spLocks noGrp="1"/>
          </p:cNvSpPr>
          <p:nvPr>
            <p:ph type="title"/>
          </p:nvPr>
        </p:nvSpPr>
        <p:spPr>
          <a:xfrm>
            <a:off x="838199" y="500062"/>
            <a:ext cx="10515600" cy="1498071"/>
          </a:xfrm>
        </p:spPr>
        <p:txBody>
          <a:bodyPr>
            <a:normAutofit fontScale="90000"/>
          </a:bodyPr>
          <a:lstStyle/>
          <a:p>
            <a:pPr algn="ctr"/>
            <a:r>
              <a:rPr lang="el-GR" dirty="0"/>
              <a:t>Σκέψου ανεξάρτητα. Να χρησιμοποιείς </a:t>
            </a:r>
            <a:r>
              <a:rPr lang="el-GR" dirty="0" smtClean="0"/>
              <a:t>την κριτική σου σκέψη. </a:t>
            </a:r>
            <a:r>
              <a:rPr lang="el-GR" dirty="0"/>
              <a:t>Μην κάνεις τίποτα μόνο επειδή σου έχουν πει να το κάνεις. </a:t>
            </a:r>
            <a:r>
              <a:rPr lang="bg-BG" dirty="0"/>
              <a:t> </a:t>
            </a:r>
            <a:endParaRPr lang="en-US" dirty="0">
              <a:cs typeface="Calibri Light"/>
            </a:endParaRPr>
          </a:p>
        </p:txBody>
      </p:sp>
      <p:pic>
        <p:nvPicPr>
          <p:cNvPr id="8" name="Picture 7">
            <a:extLst>
              <a:ext uri="{FF2B5EF4-FFF2-40B4-BE49-F238E27FC236}">
                <a16:creationId xmlns:a16="http://schemas.microsoft.com/office/drawing/2014/main" xmlns="" id="{4C58BF1C-45B7-FF4F-8B3F-1CCACEE567B9}"/>
              </a:ext>
            </a:extLst>
          </p:cNvPr>
          <p:cNvPicPr>
            <a:picLocks noChangeAspect="1"/>
          </p:cNvPicPr>
          <p:nvPr/>
        </p:nvPicPr>
        <p:blipFill>
          <a:blip r:embed="rId2"/>
          <a:stretch>
            <a:fillRect/>
          </a:stretch>
        </p:blipFill>
        <p:spPr>
          <a:xfrm>
            <a:off x="2914651" y="2218328"/>
            <a:ext cx="6372224" cy="4139609"/>
          </a:xfrm>
          <a:prstGeom prst="rect">
            <a:avLst/>
          </a:prstGeom>
        </p:spPr>
      </p:pic>
    </p:spTree>
    <p:extLst>
      <p:ext uri="{BB962C8B-B14F-4D97-AF65-F5344CB8AC3E}">
        <p14:creationId xmlns:p14="http://schemas.microsoft.com/office/powerpoint/2010/main" val="405365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14A89B-E2F7-E14F-88AA-C002A2FDB9F0}"/>
              </a:ext>
            </a:extLst>
          </p:cNvPr>
          <p:cNvSpPr>
            <a:spLocks noGrp="1"/>
          </p:cNvSpPr>
          <p:nvPr>
            <p:ph type="title"/>
          </p:nvPr>
        </p:nvSpPr>
        <p:spPr/>
        <p:txBody>
          <a:bodyPr>
            <a:normAutofit/>
          </a:bodyPr>
          <a:lstStyle/>
          <a:p>
            <a:pPr algn="ctr"/>
            <a:r>
              <a:rPr lang="el-GR" dirty="0" smtClean="0">
                <a:cs typeface="Calibri Light"/>
              </a:rPr>
              <a:t>Σκέψου </a:t>
            </a:r>
            <a:r>
              <a:rPr lang="el-GR" dirty="0">
                <a:cs typeface="Calibri Light"/>
              </a:rPr>
              <a:t>αν η απόφαση που </a:t>
            </a:r>
            <a:r>
              <a:rPr lang="el-GR" dirty="0" smtClean="0">
                <a:cs typeface="Calibri Light"/>
              </a:rPr>
              <a:t>παίρνεις </a:t>
            </a:r>
            <a:r>
              <a:rPr lang="el-GR" dirty="0">
                <a:cs typeface="Calibri Light"/>
              </a:rPr>
              <a:t>είναι σωστή και δεν θα </a:t>
            </a:r>
            <a:r>
              <a:rPr lang="el-GR" dirty="0" smtClean="0">
                <a:cs typeface="Calibri Light"/>
              </a:rPr>
              <a:t>κάνεις </a:t>
            </a:r>
            <a:r>
              <a:rPr lang="el-GR" dirty="0">
                <a:cs typeface="Calibri Light"/>
              </a:rPr>
              <a:t>κάποιο λάθος.</a:t>
            </a:r>
            <a:endParaRPr lang="en-US" dirty="0">
              <a:cs typeface="Calibri Light"/>
            </a:endParaRPr>
          </a:p>
        </p:txBody>
      </p:sp>
      <p:pic>
        <p:nvPicPr>
          <p:cNvPr id="10" name="Picture 9">
            <a:extLst>
              <a:ext uri="{FF2B5EF4-FFF2-40B4-BE49-F238E27FC236}">
                <a16:creationId xmlns:a16="http://schemas.microsoft.com/office/drawing/2014/main" xmlns="" id="{4A6D8F3F-7E69-3D4D-8E70-9CA8B4255471}"/>
              </a:ext>
            </a:extLst>
          </p:cNvPr>
          <p:cNvPicPr>
            <a:picLocks noChangeAspect="1"/>
          </p:cNvPicPr>
          <p:nvPr/>
        </p:nvPicPr>
        <p:blipFill>
          <a:blip r:embed="rId2"/>
          <a:stretch>
            <a:fillRect/>
          </a:stretch>
        </p:blipFill>
        <p:spPr>
          <a:xfrm>
            <a:off x="2224087" y="2057399"/>
            <a:ext cx="7743825" cy="3757613"/>
          </a:xfrm>
          <a:prstGeom prst="rect">
            <a:avLst/>
          </a:prstGeom>
        </p:spPr>
      </p:pic>
    </p:spTree>
    <p:extLst>
      <p:ext uri="{BB962C8B-B14F-4D97-AF65-F5344CB8AC3E}">
        <p14:creationId xmlns:p14="http://schemas.microsoft.com/office/powerpoint/2010/main" val="59946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E5620-7A53-6548-A6EE-1E8A3CC76DEC}"/>
              </a:ext>
            </a:extLst>
          </p:cNvPr>
          <p:cNvSpPr>
            <a:spLocks noGrp="1"/>
          </p:cNvSpPr>
          <p:nvPr>
            <p:ph type="title"/>
          </p:nvPr>
        </p:nvSpPr>
        <p:spPr>
          <a:xfrm>
            <a:off x="838200" y="365125"/>
            <a:ext cx="10515600" cy="1724932"/>
          </a:xfrm>
        </p:spPr>
        <p:txBody>
          <a:bodyPr>
            <a:normAutofit fontScale="90000"/>
          </a:bodyPr>
          <a:lstStyle/>
          <a:p>
            <a:pPr algn="ctr"/>
            <a:r>
              <a:rPr lang="el-GR" dirty="0" smtClean="0">
                <a:ea typeface="+mj-lt"/>
                <a:cs typeface="+mj-lt"/>
              </a:rPr>
              <a:t>Σκέψου </a:t>
            </a:r>
            <a:r>
              <a:rPr lang="el-GR" dirty="0">
                <a:ea typeface="+mj-lt"/>
                <a:cs typeface="+mj-lt"/>
              </a:rPr>
              <a:t>τις </a:t>
            </a:r>
            <a:r>
              <a:rPr lang="el-GR" dirty="0">
                <a:solidFill>
                  <a:srgbClr val="FF0000"/>
                </a:solidFill>
                <a:ea typeface="+mj-lt"/>
                <a:cs typeface="+mj-lt"/>
              </a:rPr>
              <a:t>συνέπειες</a:t>
            </a:r>
            <a:r>
              <a:rPr lang="el-GR" dirty="0">
                <a:ea typeface="+mj-lt"/>
                <a:cs typeface="+mj-lt"/>
              </a:rPr>
              <a:t> των πράξεών </a:t>
            </a:r>
            <a:r>
              <a:rPr lang="el-GR" dirty="0" smtClean="0">
                <a:ea typeface="+mj-lt"/>
                <a:cs typeface="+mj-lt"/>
              </a:rPr>
              <a:t>σου</a:t>
            </a:r>
            <a:r>
              <a:rPr lang="el-GR" dirty="0">
                <a:ea typeface="+mj-lt"/>
                <a:cs typeface="+mj-lt"/>
              </a:rPr>
              <a:t/>
            </a:r>
            <a:br>
              <a:rPr lang="el-GR" dirty="0">
                <a:ea typeface="+mj-lt"/>
                <a:cs typeface="+mj-lt"/>
              </a:rPr>
            </a:br>
            <a:r>
              <a:rPr lang="el-GR" dirty="0">
                <a:ea typeface="+mj-lt"/>
                <a:cs typeface="+mj-lt"/>
              </a:rPr>
              <a:t>και πώς θα επηρεάσουν την υγεία </a:t>
            </a:r>
            <a:r>
              <a:rPr lang="el-GR" dirty="0" smtClean="0">
                <a:ea typeface="+mj-lt"/>
                <a:cs typeface="+mj-lt"/>
              </a:rPr>
              <a:t>σου </a:t>
            </a:r>
            <a:r>
              <a:rPr lang="el-GR" dirty="0">
                <a:ea typeface="+mj-lt"/>
                <a:cs typeface="+mj-lt"/>
              </a:rPr>
              <a:t>και το μέλλον </a:t>
            </a:r>
            <a:r>
              <a:rPr lang="el-GR" dirty="0" smtClean="0">
                <a:ea typeface="+mj-lt"/>
                <a:cs typeface="+mj-lt"/>
              </a:rPr>
              <a:t>σου.</a:t>
            </a:r>
            <a:endParaRPr lang="en-US" dirty="0">
              <a:ea typeface="+mj-lt"/>
              <a:cs typeface="+mj-lt"/>
            </a:endParaRPr>
          </a:p>
        </p:txBody>
      </p:sp>
      <p:pic>
        <p:nvPicPr>
          <p:cNvPr id="9" name="Picture 8">
            <a:extLst>
              <a:ext uri="{FF2B5EF4-FFF2-40B4-BE49-F238E27FC236}">
                <a16:creationId xmlns:a16="http://schemas.microsoft.com/office/drawing/2014/main" xmlns="" id="{AF780705-E0B3-0544-8C23-6E7B80783D94}"/>
              </a:ext>
            </a:extLst>
          </p:cNvPr>
          <p:cNvPicPr>
            <a:picLocks noChangeAspect="1"/>
          </p:cNvPicPr>
          <p:nvPr/>
        </p:nvPicPr>
        <p:blipFill>
          <a:blip r:embed="rId2"/>
          <a:stretch>
            <a:fillRect/>
          </a:stretch>
        </p:blipFill>
        <p:spPr>
          <a:xfrm>
            <a:off x="2266950" y="2169583"/>
            <a:ext cx="7658100" cy="4000500"/>
          </a:xfrm>
          <a:prstGeom prst="rect">
            <a:avLst/>
          </a:prstGeom>
        </p:spPr>
      </p:pic>
    </p:spTree>
    <p:extLst>
      <p:ext uri="{BB962C8B-B14F-4D97-AF65-F5344CB8AC3E}">
        <p14:creationId xmlns:p14="http://schemas.microsoft.com/office/powerpoint/2010/main" val="112085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73E1A4-A4A7-3642-92CF-B87BA8595AFF}"/>
              </a:ext>
            </a:extLst>
          </p:cNvPr>
          <p:cNvSpPr>
            <a:spLocks noGrp="1"/>
          </p:cNvSpPr>
          <p:nvPr>
            <p:ph type="title"/>
          </p:nvPr>
        </p:nvSpPr>
        <p:spPr/>
        <p:txBody>
          <a:bodyPr/>
          <a:lstStyle/>
          <a:p>
            <a:pPr algn="ctr"/>
            <a:r>
              <a:rPr lang="el-GR" dirty="0">
                <a:ea typeface="+mj-lt"/>
                <a:cs typeface="+mj-lt"/>
              </a:rPr>
              <a:t>Πρόβλεψε πώς οι ενέργειές σου θα επηρεάσουν την </a:t>
            </a:r>
            <a:r>
              <a:rPr lang="el-GR" dirty="0">
                <a:solidFill>
                  <a:srgbClr val="FF0000"/>
                </a:solidFill>
                <a:ea typeface="+mj-lt"/>
                <a:cs typeface="+mj-lt"/>
              </a:rPr>
              <a:t>οικογένειά σου.</a:t>
            </a:r>
            <a:endParaRPr lang="en-US" dirty="0">
              <a:solidFill>
                <a:srgbClr val="FF0000"/>
              </a:solidFill>
              <a:ea typeface="+mj-lt"/>
              <a:cs typeface="+mj-lt"/>
            </a:endParaRPr>
          </a:p>
        </p:txBody>
      </p:sp>
      <p:pic>
        <p:nvPicPr>
          <p:cNvPr id="7" name="Picture 6">
            <a:extLst>
              <a:ext uri="{FF2B5EF4-FFF2-40B4-BE49-F238E27FC236}">
                <a16:creationId xmlns:a16="http://schemas.microsoft.com/office/drawing/2014/main" xmlns="" id="{F8C020FF-20DA-A64D-B748-D3072280374D}"/>
              </a:ext>
            </a:extLst>
          </p:cNvPr>
          <p:cNvPicPr>
            <a:picLocks noChangeAspect="1"/>
          </p:cNvPicPr>
          <p:nvPr/>
        </p:nvPicPr>
        <p:blipFill>
          <a:blip r:embed="rId2"/>
          <a:stretch>
            <a:fillRect/>
          </a:stretch>
        </p:blipFill>
        <p:spPr>
          <a:xfrm>
            <a:off x="2457451" y="1900238"/>
            <a:ext cx="7143750" cy="3900487"/>
          </a:xfrm>
          <a:prstGeom prst="rect">
            <a:avLst/>
          </a:prstGeom>
        </p:spPr>
      </p:pic>
    </p:spTree>
    <p:extLst>
      <p:ext uri="{BB962C8B-B14F-4D97-AF65-F5344CB8AC3E}">
        <p14:creationId xmlns:p14="http://schemas.microsoft.com/office/powerpoint/2010/main" val="288670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7E5F2-57E0-B04E-BEB3-5B23880A8D92}"/>
              </a:ext>
            </a:extLst>
          </p:cNvPr>
          <p:cNvSpPr>
            <a:spLocks noGrp="1"/>
          </p:cNvSpPr>
          <p:nvPr>
            <p:ph type="title"/>
          </p:nvPr>
        </p:nvSpPr>
        <p:spPr>
          <a:xfrm>
            <a:off x="838200" y="528898"/>
            <a:ext cx="10515600" cy="1594304"/>
          </a:xfrm>
        </p:spPr>
        <p:txBody>
          <a:bodyPr>
            <a:normAutofit fontScale="90000"/>
          </a:bodyPr>
          <a:lstStyle/>
          <a:p>
            <a:pPr algn="ctr"/>
            <a:r>
              <a:rPr lang="el-GR" dirty="0"/>
              <a:t>Βήμα 3</a:t>
            </a:r>
            <a:r>
              <a:rPr lang="el-GR" dirty="0">
                <a:solidFill>
                  <a:srgbClr val="FF0000"/>
                </a:solidFill>
              </a:rPr>
              <a:t>: </a:t>
            </a:r>
            <a:r>
              <a:rPr lang="el-GR" dirty="0" smtClean="0">
                <a:solidFill>
                  <a:srgbClr val="FF0000"/>
                </a:solidFill>
              </a:rPr>
              <a:t>Να είσαι προετοιμασμένος </a:t>
            </a:r>
            <a:r>
              <a:rPr lang="el-GR" dirty="0">
                <a:solidFill>
                  <a:srgbClr val="FF0000"/>
                </a:solidFill>
              </a:rPr>
              <a:t>για διαφορετικές καταστάσεις</a:t>
            </a:r>
            <a:r>
              <a:rPr lang="el-GR" dirty="0"/>
              <a:t>.</a:t>
            </a:r>
            <a:br>
              <a:rPr lang="el-GR" dirty="0"/>
            </a:br>
            <a:r>
              <a:rPr lang="el-GR" dirty="0"/>
              <a:t>Μόνο όταν έχεις τη γνώση του τι είναι καλό και τι είναι κακό,</a:t>
            </a:r>
            <a:br>
              <a:rPr lang="el-GR" dirty="0"/>
            </a:br>
            <a:r>
              <a:rPr lang="el-GR" dirty="0"/>
              <a:t>Έχεις τη δύναμη να πεις "όχι".</a:t>
            </a:r>
            <a:endParaRPr lang="en-US" dirty="0"/>
          </a:p>
        </p:txBody>
      </p:sp>
      <p:pic>
        <p:nvPicPr>
          <p:cNvPr id="9" name="Picture 8">
            <a:extLst>
              <a:ext uri="{FF2B5EF4-FFF2-40B4-BE49-F238E27FC236}">
                <a16:creationId xmlns:a16="http://schemas.microsoft.com/office/drawing/2014/main" xmlns="" id="{6378B14F-ACE8-BB4F-A10E-F4043BDB0DB3}"/>
              </a:ext>
            </a:extLst>
          </p:cNvPr>
          <p:cNvPicPr>
            <a:picLocks noChangeAspect="1"/>
          </p:cNvPicPr>
          <p:nvPr/>
        </p:nvPicPr>
        <p:blipFill>
          <a:blip r:embed="rId2"/>
          <a:stretch>
            <a:fillRect/>
          </a:stretch>
        </p:blipFill>
        <p:spPr>
          <a:xfrm>
            <a:off x="2481262" y="2677947"/>
            <a:ext cx="7229475" cy="3800475"/>
          </a:xfrm>
          <a:prstGeom prst="rect">
            <a:avLst/>
          </a:prstGeom>
        </p:spPr>
      </p:pic>
    </p:spTree>
    <p:extLst>
      <p:ext uri="{BB962C8B-B14F-4D97-AF65-F5344CB8AC3E}">
        <p14:creationId xmlns:p14="http://schemas.microsoft.com/office/powerpoint/2010/main" val="256377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DA885-901B-7F48-9050-6D10C0E07D07}"/>
              </a:ext>
            </a:extLst>
          </p:cNvPr>
          <p:cNvSpPr>
            <a:spLocks noGrp="1"/>
          </p:cNvSpPr>
          <p:nvPr>
            <p:ph type="title"/>
          </p:nvPr>
        </p:nvSpPr>
        <p:spPr>
          <a:xfrm>
            <a:off x="838200" y="365125"/>
            <a:ext cx="10515600" cy="1529295"/>
          </a:xfrm>
        </p:spPr>
        <p:txBody>
          <a:bodyPr>
            <a:normAutofit fontScale="90000"/>
          </a:bodyPr>
          <a:lstStyle/>
          <a:p>
            <a:pPr algn="ctr"/>
            <a:r>
              <a:rPr lang="el-GR" sz="3600" dirty="0">
                <a:cs typeface="Calibri Light"/>
              </a:rPr>
              <a:t>Βήμα 4: </a:t>
            </a:r>
            <a:r>
              <a:rPr lang="el-GR" sz="3600" dirty="0" smtClean="0">
                <a:solidFill>
                  <a:srgbClr val="C00000"/>
                </a:solidFill>
                <a:cs typeface="Calibri Light"/>
              </a:rPr>
              <a:t>Ενέργησε </a:t>
            </a:r>
            <a:r>
              <a:rPr lang="el-GR" sz="3600" dirty="0">
                <a:solidFill>
                  <a:srgbClr val="C00000"/>
                </a:solidFill>
                <a:cs typeface="Calibri Light"/>
              </a:rPr>
              <a:t>σταθερά.</a:t>
            </a:r>
            <a:br>
              <a:rPr lang="el-GR" sz="3600" dirty="0">
                <a:solidFill>
                  <a:srgbClr val="C00000"/>
                </a:solidFill>
                <a:cs typeface="Calibri Light"/>
              </a:rPr>
            </a:br>
            <a:r>
              <a:rPr lang="el-GR" sz="3600" dirty="0" smtClean="0">
                <a:cs typeface="Calibri Light"/>
              </a:rPr>
              <a:t>Εξήγησε </a:t>
            </a:r>
            <a:r>
              <a:rPr lang="el-GR" sz="3600" dirty="0">
                <a:cs typeface="Calibri Light"/>
              </a:rPr>
              <a:t>γιατί δεν θα </a:t>
            </a:r>
            <a:r>
              <a:rPr lang="el-GR" sz="3600" dirty="0" smtClean="0">
                <a:cs typeface="Calibri Light"/>
              </a:rPr>
              <a:t>ακολουθήσεις </a:t>
            </a:r>
            <a:r>
              <a:rPr lang="el-GR" sz="3600" dirty="0">
                <a:cs typeface="Calibri Light"/>
              </a:rPr>
              <a:t>άλλους</a:t>
            </a:r>
            <a:br>
              <a:rPr lang="el-GR" sz="3600" dirty="0">
                <a:cs typeface="Calibri Light"/>
              </a:rPr>
            </a:br>
            <a:r>
              <a:rPr lang="el-GR" sz="3600" dirty="0">
                <a:cs typeface="Calibri Light"/>
              </a:rPr>
              <a:t>και η αντίδρασή τους μπορεί να </a:t>
            </a:r>
            <a:r>
              <a:rPr lang="el-GR" sz="3600" dirty="0" smtClean="0">
                <a:cs typeface="Calibri Light"/>
              </a:rPr>
              <a:t>σε </a:t>
            </a:r>
            <a:r>
              <a:rPr lang="el-GR" sz="3600" dirty="0">
                <a:cs typeface="Calibri Light"/>
              </a:rPr>
              <a:t>εκπλήξει. </a:t>
            </a:r>
            <a:endParaRPr lang="en-US" sz="3600" dirty="0">
              <a:cs typeface="Calibri Light"/>
            </a:endParaRPr>
          </a:p>
        </p:txBody>
      </p:sp>
      <p:pic>
        <p:nvPicPr>
          <p:cNvPr id="7" name="Picture 6">
            <a:extLst>
              <a:ext uri="{FF2B5EF4-FFF2-40B4-BE49-F238E27FC236}">
                <a16:creationId xmlns:a16="http://schemas.microsoft.com/office/drawing/2014/main" xmlns="" id="{C75B2394-77A4-464F-BDC8-F23E679C1BDD}"/>
              </a:ext>
            </a:extLst>
          </p:cNvPr>
          <p:cNvPicPr>
            <a:picLocks noChangeAspect="1"/>
          </p:cNvPicPr>
          <p:nvPr/>
        </p:nvPicPr>
        <p:blipFill>
          <a:blip r:embed="rId2"/>
          <a:stretch>
            <a:fillRect/>
          </a:stretch>
        </p:blipFill>
        <p:spPr>
          <a:xfrm>
            <a:off x="2695575" y="2339709"/>
            <a:ext cx="6800850" cy="3892018"/>
          </a:xfrm>
          <a:prstGeom prst="rect">
            <a:avLst/>
          </a:prstGeom>
        </p:spPr>
      </p:pic>
    </p:spTree>
    <p:extLst>
      <p:ext uri="{BB962C8B-B14F-4D97-AF65-F5344CB8AC3E}">
        <p14:creationId xmlns:p14="http://schemas.microsoft.com/office/powerpoint/2010/main" val="283735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7BC04-271E-6C47-A9DC-342FA7EAC13B}"/>
              </a:ext>
            </a:extLst>
          </p:cNvPr>
          <p:cNvSpPr>
            <a:spLocks noGrp="1"/>
          </p:cNvSpPr>
          <p:nvPr>
            <p:ph type="title"/>
          </p:nvPr>
        </p:nvSpPr>
        <p:spPr>
          <a:xfrm>
            <a:off x="406401" y="365125"/>
            <a:ext cx="11362266" cy="1514475"/>
          </a:xfrm>
        </p:spPr>
        <p:txBody>
          <a:bodyPr>
            <a:normAutofit fontScale="90000"/>
          </a:bodyPr>
          <a:lstStyle/>
          <a:p>
            <a:pPr algn="ctr"/>
            <a:r>
              <a:rPr lang="el-GR" dirty="0"/>
              <a:t>Κάθε φορά που υπερασπίζεσαι τη θέση σου,</a:t>
            </a:r>
            <a:br>
              <a:rPr lang="el-GR" dirty="0"/>
            </a:br>
            <a:r>
              <a:rPr lang="el-GR" dirty="0"/>
              <a:t>δυναμώνεις και δείχνεις ότι</a:t>
            </a:r>
            <a:br>
              <a:rPr lang="el-GR" dirty="0"/>
            </a:br>
            <a:r>
              <a:rPr lang="el-GR" dirty="0">
                <a:solidFill>
                  <a:srgbClr val="FF0000"/>
                </a:solidFill>
              </a:rPr>
              <a:t>ΕΣΥ αποφασίζεις για τον εαυτό σου</a:t>
            </a:r>
            <a:r>
              <a:rPr lang="el-GR" dirty="0"/>
              <a:t>.</a:t>
            </a:r>
            <a:endParaRPr lang="en-US" dirty="0"/>
          </a:p>
        </p:txBody>
      </p:sp>
      <p:pic>
        <p:nvPicPr>
          <p:cNvPr id="7" name="Picture 6">
            <a:extLst>
              <a:ext uri="{FF2B5EF4-FFF2-40B4-BE49-F238E27FC236}">
                <a16:creationId xmlns:a16="http://schemas.microsoft.com/office/drawing/2014/main" xmlns="" id="{1C3DD88B-AC50-7E41-A9B4-E4220FAFEA39}"/>
              </a:ext>
            </a:extLst>
          </p:cNvPr>
          <p:cNvPicPr>
            <a:picLocks noChangeAspect="1"/>
          </p:cNvPicPr>
          <p:nvPr/>
        </p:nvPicPr>
        <p:blipFill>
          <a:blip r:embed="rId2"/>
          <a:stretch>
            <a:fillRect/>
          </a:stretch>
        </p:blipFill>
        <p:spPr>
          <a:xfrm>
            <a:off x="2522802" y="2100262"/>
            <a:ext cx="7129463" cy="4129088"/>
          </a:xfrm>
          <a:prstGeom prst="rect">
            <a:avLst/>
          </a:prstGeom>
        </p:spPr>
      </p:pic>
    </p:spTree>
    <p:extLst>
      <p:ext uri="{BB962C8B-B14F-4D97-AF65-F5344CB8AC3E}">
        <p14:creationId xmlns:p14="http://schemas.microsoft.com/office/powerpoint/2010/main" val="355133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8C4A1-5136-9A40-87ED-CAC08BFB511A}"/>
              </a:ext>
            </a:extLst>
          </p:cNvPr>
          <p:cNvSpPr>
            <a:spLocks noGrp="1"/>
          </p:cNvSpPr>
          <p:nvPr>
            <p:ph type="ctrTitle"/>
          </p:nvPr>
        </p:nvSpPr>
        <p:spPr>
          <a:xfrm>
            <a:off x="3654277" y="975006"/>
            <a:ext cx="8111065" cy="4907988"/>
          </a:xfrm>
        </p:spPr>
        <p:txBody>
          <a:bodyPr>
            <a:noAutofit/>
          </a:bodyPr>
          <a:lstStyle/>
          <a:p>
            <a:pPr>
              <a:lnSpc>
                <a:spcPct val="150000"/>
              </a:lnSpc>
            </a:pPr>
            <a:r>
              <a:rPr lang="en-US" sz="4400" b="1" dirty="0" smtClean="0">
                <a:solidFill>
                  <a:srgbClr val="C00000"/>
                </a:solidFill>
              </a:rPr>
              <a:t/>
            </a:r>
            <a:br>
              <a:rPr lang="en-US" sz="4400" b="1" dirty="0" smtClean="0">
                <a:solidFill>
                  <a:srgbClr val="C00000"/>
                </a:solidFill>
              </a:rPr>
            </a:br>
            <a:r>
              <a:rPr lang="el-GR" sz="4400" b="1" dirty="0">
                <a:solidFill>
                  <a:srgbClr val="C00000"/>
                </a:solidFill>
              </a:rPr>
              <a:t>Τα τέσσερα βήματα</a:t>
            </a:r>
            <a:br>
              <a:rPr lang="el-GR" sz="4400" b="1" dirty="0">
                <a:solidFill>
                  <a:srgbClr val="C00000"/>
                </a:solidFill>
              </a:rPr>
            </a:br>
            <a:r>
              <a:rPr lang="bg-BG" sz="4400" b="1" dirty="0"/>
              <a:t/>
            </a:r>
            <a:br>
              <a:rPr lang="bg-BG" sz="4400" b="1" dirty="0"/>
            </a:br>
            <a:r>
              <a:rPr lang="el-GR" sz="4400" b="1" dirty="0" smtClean="0"/>
              <a:t>ΔΕΝ </a:t>
            </a:r>
            <a:r>
              <a:rPr lang="el-GR" sz="4400" b="1" dirty="0"/>
              <a:t>είσαι </a:t>
            </a:r>
            <a:r>
              <a:rPr lang="el-GR" sz="4400" b="1" dirty="0" smtClean="0"/>
              <a:t>ΜΑΡΙΟΝΕΤΑ,</a:t>
            </a:r>
            <a:br>
              <a:rPr lang="el-GR" sz="4400" b="1" dirty="0" smtClean="0"/>
            </a:br>
            <a:r>
              <a:rPr lang="el-GR" sz="4400" b="1" dirty="0" smtClean="0"/>
              <a:t> </a:t>
            </a:r>
            <a:r>
              <a:rPr lang="el-GR" sz="4400" b="1" dirty="0"/>
              <a:t>έχεις τη δύναμη </a:t>
            </a:r>
            <a:r>
              <a:rPr lang="bg-BG" sz="4400" b="1" dirty="0"/>
              <a:t/>
            </a:r>
            <a:br>
              <a:rPr lang="bg-BG" sz="4400" b="1" dirty="0"/>
            </a:br>
            <a:r>
              <a:rPr lang="el-GR" sz="4400" b="1" dirty="0">
                <a:solidFill>
                  <a:srgbClr val="FF0000"/>
                </a:solidFill>
              </a:rPr>
              <a:t>ΓΙΑ ΝΑ </a:t>
            </a:r>
            <a:r>
              <a:rPr lang="el-GR" sz="4400" b="1" dirty="0" smtClean="0">
                <a:solidFill>
                  <a:srgbClr val="FF0000"/>
                </a:solidFill>
              </a:rPr>
              <a:t>ΠΑΡΕΙΣ ΤΙΣ ΔΙΚΕΣ ΣΟΥ ΑΠΟΦΑΣΕΙΣ</a:t>
            </a:r>
            <a:endParaRPr lang="en-US" sz="4400" b="1" dirty="0">
              <a:solidFill>
                <a:srgbClr val="FF0000"/>
              </a:solidFill>
            </a:endParaRPr>
          </a:p>
        </p:txBody>
      </p:sp>
      <p:pic>
        <p:nvPicPr>
          <p:cNvPr id="5" name="Picture 4">
            <a:extLst>
              <a:ext uri="{FF2B5EF4-FFF2-40B4-BE49-F238E27FC236}">
                <a16:creationId xmlns:a16="http://schemas.microsoft.com/office/drawing/2014/main" xmlns="" id="{F5072F07-D26C-E24F-B290-1D2C0F8C6C0B}"/>
              </a:ext>
            </a:extLst>
          </p:cNvPr>
          <p:cNvPicPr>
            <a:picLocks noChangeAspect="1"/>
          </p:cNvPicPr>
          <p:nvPr/>
        </p:nvPicPr>
        <p:blipFill>
          <a:blip r:embed="rId2"/>
          <a:stretch>
            <a:fillRect/>
          </a:stretch>
        </p:blipFill>
        <p:spPr>
          <a:xfrm>
            <a:off x="606277" y="1310994"/>
            <a:ext cx="3048000" cy="4572000"/>
          </a:xfrm>
          <a:prstGeom prst="rect">
            <a:avLst/>
          </a:prstGeom>
        </p:spPr>
      </p:pic>
    </p:spTree>
    <p:extLst>
      <p:ext uri="{BB962C8B-B14F-4D97-AF65-F5344CB8AC3E}">
        <p14:creationId xmlns:p14="http://schemas.microsoft.com/office/powerpoint/2010/main" val="120356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7BC04-271E-6C47-A9DC-342FA7EAC13B}"/>
              </a:ext>
            </a:extLst>
          </p:cNvPr>
          <p:cNvSpPr>
            <a:spLocks noGrp="1"/>
          </p:cNvSpPr>
          <p:nvPr>
            <p:ph type="title"/>
          </p:nvPr>
        </p:nvSpPr>
        <p:spPr>
          <a:xfrm>
            <a:off x="715941" y="1005841"/>
            <a:ext cx="11439483" cy="1943608"/>
          </a:xfrm>
        </p:spPr>
        <p:txBody>
          <a:bodyPr>
            <a:normAutofit fontScale="90000"/>
          </a:bodyPr>
          <a:lstStyle/>
          <a:p>
            <a:pPr>
              <a:lnSpc>
                <a:spcPct val="115000"/>
              </a:lnSpc>
              <a:spcAft>
                <a:spcPts val="1000"/>
              </a:spcAft>
            </a:pPr>
            <a:r>
              <a:rPr lang="el-GR" sz="4000" dirty="0" smtClean="0">
                <a:solidFill>
                  <a:srgbClr val="0055A5"/>
                </a:solidFill>
                <a:latin typeface="Calibri" pitchFamily="34" charset="0"/>
                <a:ea typeface="Calibri" pitchFamily="34" charset="0"/>
                <a:cs typeface="Times New Roman" pitchFamily="18" charset="0"/>
              </a:rPr>
              <a:t>Δημιουργήθηκε από </a:t>
            </a:r>
            <a:r>
              <a:rPr lang="en-US" sz="4000" b="1" dirty="0" smtClean="0">
                <a:solidFill>
                  <a:srgbClr val="0055A5"/>
                </a:solidFill>
                <a:latin typeface="Calibri" pitchFamily="34" charset="0"/>
                <a:ea typeface="Calibri" pitchFamily="34" charset="0"/>
                <a:cs typeface="Times New Roman" pitchFamily="18" charset="0"/>
              </a:rPr>
              <a:t>ALTIUS Foundation</a:t>
            </a:r>
            <a:r>
              <a:rPr lang="en-US" sz="4000" dirty="0">
                <a:solidFill>
                  <a:srgbClr val="0055A5"/>
                </a:solidFill>
                <a:latin typeface="Calibri" pitchFamily="34" charset="0"/>
                <a:ea typeface="Calibri" pitchFamily="34" charset="0"/>
                <a:cs typeface="Times New Roman" pitchFamily="18" charset="0"/>
              </a:rPr>
              <a:t>, </a:t>
            </a:r>
            <a:r>
              <a:rPr lang="el-GR" sz="4000" dirty="0" smtClean="0">
                <a:solidFill>
                  <a:srgbClr val="0055A5"/>
                </a:solidFill>
                <a:latin typeface="Calibri" pitchFamily="34" charset="0"/>
                <a:ea typeface="Calibri" pitchFamily="34" charset="0"/>
                <a:cs typeface="Times New Roman" pitchFamily="18" charset="0"/>
              </a:rPr>
              <a:t>Ισπανία</a:t>
            </a:r>
            <a:r>
              <a:rPr lang="bg-BG" sz="4000" dirty="0">
                <a:solidFill>
                  <a:srgbClr val="0055A5"/>
                </a:solidFill>
                <a:latin typeface="Calibri" pitchFamily="34" charset="0"/>
                <a:ea typeface="Calibri" pitchFamily="34" charset="0"/>
                <a:cs typeface="Times New Roman" pitchFamily="18" charset="0"/>
              </a:rPr>
              <a:t/>
            </a:r>
            <a:br>
              <a:rPr lang="bg-BG" sz="4000" dirty="0">
                <a:solidFill>
                  <a:srgbClr val="0055A5"/>
                </a:solidFill>
                <a:latin typeface="Calibri" pitchFamily="34" charset="0"/>
                <a:ea typeface="Calibri" pitchFamily="34" charset="0"/>
                <a:cs typeface="Times New Roman" pitchFamily="18" charset="0"/>
              </a:rPr>
            </a:br>
            <a:r>
              <a:rPr lang="el-GR" dirty="0" smtClean="0">
                <a:solidFill>
                  <a:srgbClr val="0055A5"/>
                </a:solidFill>
                <a:latin typeface="Calibri" pitchFamily="34" charset="0"/>
                <a:ea typeface="Calibri" pitchFamily="34" charset="0"/>
                <a:cs typeface="Times New Roman" pitchFamily="18" charset="0"/>
              </a:rPr>
              <a:t>Ως Ψηφιακό Εργαλείο για το πρόγραμμα </a:t>
            </a:r>
            <a:br>
              <a:rPr lang="el-GR" dirty="0" smtClean="0">
                <a:solidFill>
                  <a:srgbClr val="0055A5"/>
                </a:solidFill>
                <a:latin typeface="Calibri" pitchFamily="34" charset="0"/>
                <a:ea typeface="Calibri" pitchFamily="34" charset="0"/>
                <a:cs typeface="Times New Roman" pitchFamily="18" charset="0"/>
              </a:rPr>
            </a:br>
            <a:r>
              <a:rPr lang="en-US" dirty="0" smtClean="0">
                <a:solidFill>
                  <a:srgbClr val="0055A5"/>
                </a:solidFill>
                <a:latin typeface="Calibri" pitchFamily="34" charset="0"/>
                <a:ea typeface="Calibri" pitchFamily="34" charset="0"/>
                <a:cs typeface="Times New Roman" pitchFamily="18" charset="0"/>
              </a:rPr>
              <a:t>Erasmus </a:t>
            </a:r>
            <a:r>
              <a:rPr lang="en-US" dirty="0">
                <a:solidFill>
                  <a:srgbClr val="0055A5"/>
                </a:solidFill>
                <a:latin typeface="Calibri" pitchFamily="34" charset="0"/>
                <a:ea typeface="Calibri" pitchFamily="34" charset="0"/>
                <a:cs typeface="Times New Roman" pitchFamily="18" charset="0"/>
              </a:rPr>
              <a:t>+, </a:t>
            </a:r>
            <a:r>
              <a:rPr lang="en-US">
                <a:solidFill>
                  <a:srgbClr val="0055A5"/>
                </a:solidFill>
                <a:latin typeface="Calibri" pitchFamily="34" charset="0"/>
                <a:ea typeface="Calibri" pitchFamily="34" charset="0"/>
                <a:cs typeface="Times New Roman" pitchFamily="18" charset="0"/>
              </a:rPr>
              <a:t>KA2 </a:t>
            </a:r>
            <a:r>
              <a:rPr lang="en-US" sz="4800" b="1" smtClean="0">
                <a:solidFill>
                  <a:srgbClr val="A92960"/>
                </a:solidFill>
                <a:latin typeface="Calibri" pitchFamily="34" charset="0"/>
                <a:ea typeface="Calibri" pitchFamily="34" charset="0"/>
                <a:cs typeface="Times New Roman" pitchFamily="18" charset="0"/>
              </a:rPr>
              <a:t>ME </a:t>
            </a:r>
            <a:r>
              <a:rPr lang="en-US" sz="4800" b="1" dirty="0">
                <a:solidFill>
                  <a:srgbClr val="A92960"/>
                </a:solidFill>
                <a:latin typeface="Calibri" pitchFamily="34" charset="0"/>
                <a:ea typeface="Calibri" pitchFamily="34" charset="0"/>
                <a:cs typeface="Times New Roman" pitchFamily="18" charset="0"/>
              </a:rPr>
              <a:t>– YOU </a:t>
            </a:r>
            <a:r>
              <a:rPr lang="en-US" sz="4800" b="1">
                <a:solidFill>
                  <a:srgbClr val="A92960"/>
                </a:solidFill>
                <a:latin typeface="Calibri" pitchFamily="34" charset="0"/>
                <a:ea typeface="Calibri" pitchFamily="34" charset="0"/>
                <a:cs typeface="Times New Roman" pitchFamily="18" charset="0"/>
              </a:rPr>
              <a:t>– </a:t>
            </a:r>
            <a:r>
              <a:rPr lang="en-US" sz="4800" b="1" smtClean="0">
                <a:solidFill>
                  <a:srgbClr val="A92960"/>
                </a:solidFill>
                <a:latin typeface="Calibri" pitchFamily="34" charset="0"/>
                <a:ea typeface="Calibri" pitchFamily="34" charset="0"/>
                <a:cs typeface="Times New Roman" pitchFamily="18" charset="0"/>
              </a:rPr>
              <a:t>US</a:t>
            </a:r>
            <a:r>
              <a:rPr lang="bg-BG" sz="4800" dirty="0">
                <a:solidFill>
                  <a:srgbClr val="A92960"/>
                </a:solidFill>
                <a:latin typeface="Calibri" pitchFamily="34" charset="0"/>
                <a:ea typeface="Calibri" pitchFamily="34" charset="0"/>
                <a:cs typeface="Times New Roman" pitchFamily="18" charset="0"/>
              </a:rPr>
              <a:t/>
            </a:r>
            <a:br>
              <a:rPr lang="bg-BG" sz="4800" dirty="0">
                <a:solidFill>
                  <a:srgbClr val="A92960"/>
                </a:solidFill>
                <a:latin typeface="Calibri" pitchFamily="34" charset="0"/>
                <a:ea typeface="Calibri" pitchFamily="34" charset="0"/>
                <a:cs typeface="Times New Roman" pitchFamily="18" charset="0"/>
              </a:rPr>
            </a:br>
            <a:r>
              <a:rPr lang="bg-BG" sz="3600" b="1" i="1" dirty="0">
                <a:solidFill>
                  <a:srgbClr val="A92960"/>
                </a:solidFill>
                <a:latin typeface="Calibri" pitchFamily="34" charset="0"/>
                <a:ea typeface="Calibri" pitchFamily="34" charset="0"/>
                <a:cs typeface="Times New Roman" pitchFamily="18" charset="0"/>
              </a:rPr>
              <a:t>Project Code No:</a:t>
            </a:r>
            <a:r>
              <a:rPr lang="en-US" sz="3600" b="1" i="1" dirty="0">
                <a:solidFill>
                  <a:srgbClr val="A92960"/>
                </a:solidFill>
                <a:latin typeface="Calibri" pitchFamily="34" charset="0"/>
                <a:ea typeface="Calibri" pitchFamily="34" charset="0"/>
                <a:cs typeface="Times New Roman" pitchFamily="18" charset="0"/>
              </a:rPr>
              <a:t> </a:t>
            </a:r>
            <a:r>
              <a:rPr lang="eu-ES" sz="3600" b="1" i="1" dirty="0">
                <a:solidFill>
                  <a:srgbClr val="A92960"/>
                </a:solidFill>
                <a:latin typeface="Calibri" pitchFamily="34" charset="0"/>
                <a:ea typeface="Calibri" pitchFamily="34" charset="0"/>
                <a:cs typeface="Times New Roman" pitchFamily="18" charset="0"/>
              </a:rPr>
              <a:t>2018-1-BG01-KA201-047913</a:t>
            </a:r>
            <a:r>
              <a:rPr lang="bg-BG" sz="3600" b="1" i="1" dirty="0">
                <a:solidFill>
                  <a:srgbClr val="A92960"/>
                </a:solidFill>
                <a:latin typeface="Calibri" pitchFamily="34" charset="0"/>
                <a:ea typeface="Calibri" pitchFamily="34" charset="0"/>
                <a:cs typeface="Times New Roman" pitchFamily="18" charset="0"/>
              </a:rPr>
              <a:t/>
            </a:r>
            <a:br>
              <a:rPr lang="bg-BG" sz="3600" b="1" i="1" dirty="0">
                <a:solidFill>
                  <a:srgbClr val="A92960"/>
                </a:solidFill>
                <a:latin typeface="Calibri" pitchFamily="34" charset="0"/>
                <a:ea typeface="Calibri" pitchFamily="34" charset="0"/>
                <a:cs typeface="Times New Roman" pitchFamily="18" charset="0"/>
              </a:rPr>
            </a:br>
            <a:endParaRPr lang="en-US" dirty="0"/>
          </a:p>
        </p:txBody>
      </p:sp>
      <p:pic>
        <p:nvPicPr>
          <p:cNvPr id="3" name="Picture 2"/>
          <p:cNvPicPr>
            <a:picLocks noChangeAspect="1"/>
          </p:cNvPicPr>
          <p:nvPr/>
        </p:nvPicPr>
        <p:blipFill>
          <a:blip r:embed="rId2"/>
          <a:stretch>
            <a:fillRect/>
          </a:stretch>
        </p:blipFill>
        <p:spPr>
          <a:xfrm>
            <a:off x="1642486" y="3142463"/>
            <a:ext cx="8907028" cy="573074"/>
          </a:xfrm>
          <a:prstGeom prst="rect">
            <a:avLst/>
          </a:prstGeom>
        </p:spPr>
      </p:pic>
      <p:pic>
        <p:nvPicPr>
          <p:cNvPr id="4" name="Picture 3"/>
          <p:cNvPicPr>
            <a:picLocks noChangeAspect="1"/>
          </p:cNvPicPr>
          <p:nvPr/>
        </p:nvPicPr>
        <p:blipFill>
          <a:blip r:embed="rId3"/>
          <a:stretch>
            <a:fillRect/>
          </a:stretch>
        </p:blipFill>
        <p:spPr>
          <a:xfrm>
            <a:off x="4199998" y="4901108"/>
            <a:ext cx="3353091" cy="877900"/>
          </a:xfrm>
          <a:prstGeom prst="rect">
            <a:avLst/>
          </a:prstGeom>
        </p:spPr>
      </p:pic>
      <p:sp>
        <p:nvSpPr>
          <p:cNvPr id="5" name="Rectangle 4"/>
          <p:cNvSpPr/>
          <p:nvPr/>
        </p:nvSpPr>
        <p:spPr>
          <a:xfrm>
            <a:off x="630936" y="6027003"/>
            <a:ext cx="11009376" cy="461665"/>
          </a:xfrm>
          <a:prstGeom prst="rect">
            <a:avLst/>
          </a:prstGeom>
        </p:spPr>
        <p:txBody>
          <a:bodyPr wrap="square">
            <a:spAutoFit/>
          </a:bodyPr>
          <a:lstStyle/>
          <a:p>
            <a:pPr lvl="0" algn="ctr" fontAlgn="base">
              <a:spcBef>
                <a:spcPct val="0"/>
              </a:spcBef>
              <a:spcAft>
                <a:spcPct val="0"/>
              </a:spcAft>
            </a:pPr>
            <a:r>
              <a:rPr lang="en-US" sz="1200" dirty="0">
                <a:solidFill>
                  <a:srgbClr val="0055A5"/>
                </a:solidFill>
                <a:latin typeface="Calibri" pitchFamily="34" charset="0"/>
                <a:ea typeface="Calibri" pitchFamily="34" charset="0"/>
                <a:cs typeface="Times New Roman" pitchFamily="18" charset="0"/>
              </a:rPr>
              <a:t>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bg-BG" sz="1200" dirty="0">
              <a:solidFill>
                <a:srgbClr val="0055A5"/>
              </a:solidFill>
              <a:latin typeface="Calibri" pitchFamily="34" charset="0"/>
              <a:ea typeface="Calibri" pitchFamily="34" charset="0"/>
              <a:cs typeface="Times New Roman" pitchFamily="18" charset="0"/>
            </a:endParaRPr>
          </a:p>
        </p:txBody>
      </p:sp>
      <p:pic>
        <p:nvPicPr>
          <p:cNvPr id="6" name="Picture 5"/>
          <p:cNvPicPr>
            <a:picLocks noChangeAspect="1"/>
          </p:cNvPicPr>
          <p:nvPr/>
        </p:nvPicPr>
        <p:blipFill>
          <a:blip r:embed="rId4"/>
          <a:stretch>
            <a:fillRect/>
          </a:stretch>
        </p:blipFill>
        <p:spPr>
          <a:xfrm>
            <a:off x="10689281" y="181836"/>
            <a:ext cx="1255885" cy="1261981"/>
          </a:xfrm>
          <a:prstGeom prst="rect">
            <a:avLst/>
          </a:prstGeom>
        </p:spPr>
      </p:pic>
    </p:spTree>
    <p:extLst>
      <p:ext uri="{BB962C8B-B14F-4D97-AF65-F5344CB8AC3E}">
        <p14:creationId xmlns:p14="http://schemas.microsoft.com/office/powerpoint/2010/main" val="312956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F0D29-8517-E942-8808-9B3C283604FC}"/>
              </a:ext>
            </a:extLst>
          </p:cNvPr>
          <p:cNvSpPr>
            <a:spLocks noGrp="1"/>
          </p:cNvSpPr>
          <p:nvPr>
            <p:ph type="title"/>
          </p:nvPr>
        </p:nvSpPr>
        <p:spPr/>
        <p:txBody>
          <a:bodyPr/>
          <a:lstStyle/>
          <a:p>
            <a:pPr algn="ctr"/>
            <a:r>
              <a:rPr lang="el-GR" dirty="0"/>
              <a:t>Το να είσαι μαθητής είναι δύσκολο, όχι μόνο λόγω των μαθημάτων και των </a:t>
            </a:r>
            <a:r>
              <a:rPr lang="el-GR" dirty="0" smtClean="0"/>
              <a:t>εργασιών.</a:t>
            </a:r>
            <a:endParaRPr lang="en-US" dirty="0"/>
          </a:p>
        </p:txBody>
      </p:sp>
      <p:pic>
        <p:nvPicPr>
          <p:cNvPr id="8" name="Picture 7">
            <a:extLst>
              <a:ext uri="{FF2B5EF4-FFF2-40B4-BE49-F238E27FC236}">
                <a16:creationId xmlns:a16="http://schemas.microsoft.com/office/drawing/2014/main" xmlns="" id="{5A372FE2-B955-084F-ACEC-6EA965BE2BA1}"/>
              </a:ext>
            </a:extLst>
          </p:cNvPr>
          <p:cNvPicPr>
            <a:picLocks noChangeAspect="1"/>
          </p:cNvPicPr>
          <p:nvPr/>
        </p:nvPicPr>
        <p:blipFill>
          <a:blip r:embed="rId2"/>
          <a:stretch>
            <a:fillRect/>
          </a:stretch>
        </p:blipFill>
        <p:spPr>
          <a:xfrm>
            <a:off x="2566987" y="2173286"/>
            <a:ext cx="7058025" cy="3656013"/>
          </a:xfrm>
          <a:prstGeom prst="rect">
            <a:avLst/>
          </a:prstGeom>
        </p:spPr>
      </p:pic>
    </p:spTree>
    <p:extLst>
      <p:ext uri="{BB962C8B-B14F-4D97-AF65-F5344CB8AC3E}">
        <p14:creationId xmlns:p14="http://schemas.microsoft.com/office/powerpoint/2010/main" val="317979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A529A-4975-C84D-AEE1-9A27E345E9AA}"/>
              </a:ext>
            </a:extLst>
          </p:cNvPr>
          <p:cNvSpPr>
            <a:spLocks noGrp="1"/>
          </p:cNvSpPr>
          <p:nvPr>
            <p:ph type="title"/>
          </p:nvPr>
        </p:nvSpPr>
        <p:spPr/>
        <p:txBody>
          <a:bodyPr>
            <a:normAutofit/>
          </a:bodyPr>
          <a:lstStyle/>
          <a:p>
            <a:pPr algn="ctr"/>
            <a:r>
              <a:rPr lang="el-GR" dirty="0"/>
              <a:t>Πολύ συχνά οι συμμαθητές σου δεν θα δεχτούν αυτό που πραγματικά είσαι.</a:t>
            </a:r>
            <a:endParaRPr lang="en-US" dirty="0"/>
          </a:p>
        </p:txBody>
      </p:sp>
      <p:pic>
        <p:nvPicPr>
          <p:cNvPr id="15" name="Picture 14">
            <a:extLst>
              <a:ext uri="{FF2B5EF4-FFF2-40B4-BE49-F238E27FC236}">
                <a16:creationId xmlns:a16="http://schemas.microsoft.com/office/drawing/2014/main" xmlns="" id="{64DD2587-34F1-D34A-9909-45F4B1541A0A}"/>
              </a:ext>
            </a:extLst>
          </p:cNvPr>
          <p:cNvPicPr>
            <a:picLocks noChangeAspect="1"/>
          </p:cNvPicPr>
          <p:nvPr/>
        </p:nvPicPr>
        <p:blipFill>
          <a:blip r:embed="rId2"/>
          <a:stretch>
            <a:fillRect/>
          </a:stretch>
        </p:blipFill>
        <p:spPr>
          <a:xfrm>
            <a:off x="2359819" y="1695451"/>
            <a:ext cx="7472362" cy="4438650"/>
          </a:xfrm>
          <a:prstGeom prst="rect">
            <a:avLst/>
          </a:prstGeom>
        </p:spPr>
      </p:pic>
    </p:spTree>
    <p:extLst>
      <p:ext uri="{BB962C8B-B14F-4D97-AF65-F5344CB8AC3E}">
        <p14:creationId xmlns:p14="http://schemas.microsoft.com/office/powerpoint/2010/main" val="207354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2814A-2093-E44F-B1B0-93012E21127C}"/>
              </a:ext>
            </a:extLst>
          </p:cNvPr>
          <p:cNvSpPr>
            <a:spLocks noGrp="1"/>
          </p:cNvSpPr>
          <p:nvPr>
            <p:ph type="title"/>
          </p:nvPr>
        </p:nvSpPr>
        <p:spPr/>
        <p:txBody>
          <a:bodyPr>
            <a:normAutofit fontScale="90000"/>
          </a:bodyPr>
          <a:lstStyle/>
          <a:p>
            <a:pPr algn="ctr"/>
            <a:r>
              <a:rPr lang="el-GR" dirty="0">
                <a:cs typeface="Calibri Light"/>
              </a:rPr>
              <a:t>Στις περισσότερες περιπτώσεις οι συμμαθητές σου δεν θα είναι αντίγραφο του εαυτού σου.</a:t>
            </a:r>
            <a:endParaRPr lang="bg-BG" dirty="0">
              <a:cs typeface="Calibri Light"/>
            </a:endParaRPr>
          </a:p>
        </p:txBody>
      </p:sp>
      <p:pic>
        <p:nvPicPr>
          <p:cNvPr id="3" name="Picture 2">
            <a:extLst>
              <a:ext uri="{FF2B5EF4-FFF2-40B4-BE49-F238E27FC236}">
                <a16:creationId xmlns:a16="http://schemas.microsoft.com/office/drawing/2014/main" xmlns="" id="{052323CA-D11B-F645-953A-9A5F2B2B2271}"/>
              </a:ext>
            </a:extLst>
          </p:cNvPr>
          <p:cNvPicPr>
            <a:picLocks noChangeAspect="1"/>
          </p:cNvPicPr>
          <p:nvPr/>
        </p:nvPicPr>
        <p:blipFill>
          <a:blip r:embed="rId2"/>
          <a:stretch>
            <a:fillRect/>
          </a:stretch>
        </p:blipFill>
        <p:spPr>
          <a:xfrm>
            <a:off x="2717006" y="2620961"/>
            <a:ext cx="6757987" cy="3179763"/>
          </a:xfrm>
          <a:prstGeom prst="rect">
            <a:avLst/>
          </a:prstGeom>
        </p:spPr>
      </p:pic>
    </p:spTree>
    <p:extLst>
      <p:ext uri="{BB962C8B-B14F-4D97-AF65-F5344CB8AC3E}">
        <p14:creationId xmlns:p14="http://schemas.microsoft.com/office/powerpoint/2010/main" val="320047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395A3-0437-6A43-B60E-B61AD7CD3B17}"/>
              </a:ext>
            </a:extLst>
          </p:cNvPr>
          <p:cNvSpPr>
            <a:spLocks noGrp="1"/>
          </p:cNvSpPr>
          <p:nvPr>
            <p:ph type="title"/>
          </p:nvPr>
        </p:nvSpPr>
        <p:spPr>
          <a:xfrm>
            <a:off x="838199" y="307169"/>
            <a:ext cx="10515600" cy="1480004"/>
          </a:xfrm>
        </p:spPr>
        <p:txBody>
          <a:bodyPr>
            <a:normAutofit fontScale="90000"/>
          </a:bodyPr>
          <a:lstStyle/>
          <a:p>
            <a:pPr algn="ctr"/>
            <a:r>
              <a:rPr lang="el-GR" dirty="0">
                <a:ea typeface="+mj-lt"/>
                <a:cs typeface="+mj-lt"/>
              </a:rPr>
              <a:t>Οι συμμαθητές σου είναι πιο πιθανό να έχουν διαφορετικά χόμπι, ακόμα και να προέρχονται από διαφορετική κουλτούρα, αλλά αυτό που έχει σημασία είναι ότι κάνουν καλά πράγματα.</a:t>
            </a:r>
            <a:endParaRPr lang="en-US" dirty="0">
              <a:ea typeface="+mj-lt"/>
              <a:cs typeface="+mj-lt"/>
            </a:endParaRPr>
          </a:p>
        </p:txBody>
      </p:sp>
      <p:pic>
        <p:nvPicPr>
          <p:cNvPr id="7" name="Content Placeholder 6">
            <a:extLst>
              <a:ext uri="{FF2B5EF4-FFF2-40B4-BE49-F238E27FC236}">
                <a16:creationId xmlns:a16="http://schemas.microsoft.com/office/drawing/2014/main" xmlns="" id="{8AA829FA-F6FD-7543-81F7-91F9014FD244}"/>
              </a:ext>
            </a:extLst>
          </p:cNvPr>
          <p:cNvPicPr>
            <a:picLocks noGrp="1" noChangeAspect="1"/>
          </p:cNvPicPr>
          <p:nvPr>
            <p:ph idx="1"/>
          </p:nvPr>
        </p:nvPicPr>
        <p:blipFill>
          <a:blip r:embed="rId2"/>
          <a:stretch>
            <a:fillRect/>
          </a:stretch>
        </p:blipFill>
        <p:spPr>
          <a:xfrm>
            <a:off x="2834089" y="2011362"/>
            <a:ext cx="6523821" cy="4351338"/>
          </a:xfrm>
        </p:spPr>
      </p:pic>
    </p:spTree>
    <p:extLst>
      <p:ext uri="{BB962C8B-B14F-4D97-AF65-F5344CB8AC3E}">
        <p14:creationId xmlns:p14="http://schemas.microsoft.com/office/powerpoint/2010/main" val="422707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C9C416-6785-5242-855A-3ED766F3161E}"/>
              </a:ext>
            </a:extLst>
          </p:cNvPr>
          <p:cNvSpPr>
            <a:spLocks noGrp="1"/>
          </p:cNvSpPr>
          <p:nvPr>
            <p:ph type="title"/>
          </p:nvPr>
        </p:nvSpPr>
        <p:spPr>
          <a:xfrm>
            <a:off x="838200" y="623032"/>
            <a:ext cx="10515600" cy="1414689"/>
          </a:xfrm>
        </p:spPr>
        <p:txBody>
          <a:bodyPr>
            <a:normAutofit fontScale="90000"/>
          </a:bodyPr>
          <a:lstStyle/>
          <a:p>
            <a:pPr algn="ctr"/>
            <a:r>
              <a:rPr lang="el-GR" dirty="0">
                <a:ea typeface="+mj-lt"/>
                <a:cs typeface="+mj-lt"/>
              </a:rPr>
              <a:t>Είναι δύσκολο να </a:t>
            </a:r>
            <a:r>
              <a:rPr lang="el-GR" dirty="0" smtClean="0">
                <a:ea typeface="+mj-lt"/>
                <a:cs typeface="+mj-lt"/>
              </a:rPr>
              <a:t>συναντήσεις </a:t>
            </a:r>
            <a:r>
              <a:rPr lang="el-GR" dirty="0">
                <a:ea typeface="+mj-lt"/>
                <a:cs typeface="+mj-lt"/>
              </a:rPr>
              <a:t>συμμαθητές που </a:t>
            </a:r>
            <a:r>
              <a:rPr lang="el-GR" dirty="0" smtClean="0">
                <a:ea typeface="+mj-lt"/>
                <a:cs typeface="+mj-lt"/>
              </a:rPr>
              <a:t>σου </a:t>
            </a:r>
            <a:r>
              <a:rPr lang="el-GR" dirty="0">
                <a:ea typeface="+mj-lt"/>
                <a:cs typeface="+mj-lt"/>
              </a:rPr>
              <a:t>επιτρέπουν να </a:t>
            </a:r>
            <a:r>
              <a:rPr lang="el-GR" dirty="0" smtClean="0">
                <a:ea typeface="+mj-lt"/>
                <a:cs typeface="+mj-lt"/>
              </a:rPr>
              <a:t>διεκδικήσεις </a:t>
            </a:r>
            <a:r>
              <a:rPr lang="el-GR" dirty="0">
                <a:ea typeface="+mj-lt"/>
                <a:cs typeface="+mj-lt"/>
              </a:rPr>
              <a:t>τις ανάγκες και τα ενδιαφέροντά </a:t>
            </a:r>
            <a:r>
              <a:rPr lang="el-GR" dirty="0" smtClean="0">
                <a:ea typeface="+mj-lt"/>
                <a:cs typeface="+mj-lt"/>
              </a:rPr>
              <a:t>σου.</a:t>
            </a:r>
            <a:endParaRPr lang="en-US" dirty="0">
              <a:ea typeface="+mj-lt"/>
              <a:cs typeface="+mj-lt"/>
            </a:endParaRPr>
          </a:p>
        </p:txBody>
      </p:sp>
      <p:pic>
        <p:nvPicPr>
          <p:cNvPr id="7" name="Content Placeholder 6">
            <a:extLst>
              <a:ext uri="{FF2B5EF4-FFF2-40B4-BE49-F238E27FC236}">
                <a16:creationId xmlns:a16="http://schemas.microsoft.com/office/drawing/2014/main" xmlns="" id="{9E0E067E-D831-6046-9509-3A71C23D3CC6}"/>
              </a:ext>
            </a:extLst>
          </p:cNvPr>
          <p:cNvPicPr>
            <a:picLocks noGrp="1" noChangeAspect="1"/>
          </p:cNvPicPr>
          <p:nvPr>
            <p:ph idx="1"/>
          </p:nvPr>
        </p:nvPicPr>
        <p:blipFill>
          <a:blip r:embed="rId2"/>
          <a:stretch>
            <a:fillRect/>
          </a:stretch>
        </p:blipFill>
        <p:spPr>
          <a:xfrm>
            <a:off x="3202781" y="2277955"/>
            <a:ext cx="5786438" cy="4165708"/>
          </a:xfrm>
        </p:spPr>
      </p:pic>
    </p:spTree>
    <p:extLst>
      <p:ext uri="{BB962C8B-B14F-4D97-AF65-F5344CB8AC3E}">
        <p14:creationId xmlns:p14="http://schemas.microsoft.com/office/powerpoint/2010/main" val="3505280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74A83E-D2B0-A14A-BA46-0B16EB11CAE4}"/>
              </a:ext>
            </a:extLst>
          </p:cNvPr>
          <p:cNvSpPr>
            <a:spLocks noGrp="1"/>
          </p:cNvSpPr>
          <p:nvPr>
            <p:ph type="title"/>
          </p:nvPr>
        </p:nvSpPr>
        <p:spPr>
          <a:xfrm>
            <a:off x="1276349" y="691699"/>
            <a:ext cx="9639300" cy="1416378"/>
          </a:xfrm>
        </p:spPr>
        <p:txBody>
          <a:bodyPr>
            <a:normAutofit fontScale="90000"/>
          </a:bodyPr>
          <a:lstStyle/>
          <a:p>
            <a:pPr algn="ctr"/>
            <a:r>
              <a:rPr lang="el-GR" dirty="0">
                <a:ea typeface="+mj-lt"/>
                <a:cs typeface="+mj-lt"/>
              </a:rPr>
              <a:t>Μερικές φορές η πίεση από τους συμμαθητές σου μπορεί να</a:t>
            </a:r>
            <a:br>
              <a:rPr lang="el-GR" dirty="0">
                <a:ea typeface="+mj-lt"/>
                <a:cs typeface="+mj-lt"/>
              </a:rPr>
            </a:br>
            <a:r>
              <a:rPr lang="el-GR" dirty="0">
                <a:ea typeface="+mj-lt"/>
                <a:cs typeface="+mj-lt"/>
              </a:rPr>
              <a:t> σε κάνει να κάνεις κακά πράγματα.</a:t>
            </a:r>
            <a:endParaRPr lang="en-US" dirty="0">
              <a:ea typeface="+mj-lt"/>
              <a:cs typeface="+mj-lt"/>
            </a:endParaRPr>
          </a:p>
        </p:txBody>
      </p:sp>
      <p:pic>
        <p:nvPicPr>
          <p:cNvPr id="4" name="Picture 3">
            <a:extLst>
              <a:ext uri="{FF2B5EF4-FFF2-40B4-BE49-F238E27FC236}">
                <a16:creationId xmlns:a16="http://schemas.microsoft.com/office/drawing/2014/main" xmlns="" id="{E0C13B7E-7428-4F46-810F-069A298C8143}"/>
              </a:ext>
            </a:extLst>
          </p:cNvPr>
          <p:cNvPicPr>
            <a:picLocks noChangeAspect="1"/>
          </p:cNvPicPr>
          <p:nvPr/>
        </p:nvPicPr>
        <p:blipFill>
          <a:blip r:embed="rId2"/>
          <a:stretch>
            <a:fillRect/>
          </a:stretch>
        </p:blipFill>
        <p:spPr>
          <a:xfrm>
            <a:off x="2920999" y="2108077"/>
            <a:ext cx="6350000" cy="4229100"/>
          </a:xfrm>
          <a:prstGeom prst="rect">
            <a:avLst/>
          </a:prstGeom>
        </p:spPr>
      </p:pic>
    </p:spTree>
    <p:extLst>
      <p:ext uri="{BB962C8B-B14F-4D97-AF65-F5344CB8AC3E}">
        <p14:creationId xmlns:p14="http://schemas.microsoft.com/office/powerpoint/2010/main" val="2640767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5473-080C-934A-8506-7892A9083057}"/>
              </a:ext>
            </a:extLst>
          </p:cNvPr>
          <p:cNvSpPr>
            <a:spLocks noGrp="1"/>
          </p:cNvSpPr>
          <p:nvPr>
            <p:ph type="title"/>
          </p:nvPr>
        </p:nvSpPr>
        <p:spPr>
          <a:xfrm>
            <a:off x="776514" y="500062"/>
            <a:ext cx="10638971" cy="1325563"/>
          </a:xfrm>
        </p:spPr>
        <p:txBody>
          <a:bodyPr>
            <a:normAutofit/>
          </a:bodyPr>
          <a:lstStyle/>
          <a:p>
            <a:pPr algn="ctr"/>
            <a:r>
              <a:rPr lang="el-GR" dirty="0">
                <a:ea typeface="+mj-lt"/>
                <a:cs typeface="+mj-lt"/>
              </a:rPr>
              <a:t>Όταν υποκύπτεις στην πίεση, γίνεσαι </a:t>
            </a:r>
            <a:r>
              <a:rPr lang="el-GR" dirty="0" smtClean="0">
                <a:ea typeface="+mj-lt"/>
                <a:cs typeface="+mj-lt"/>
              </a:rPr>
              <a:t>ΜΑΡΙΟΝΕΤΑ</a:t>
            </a:r>
            <a:r>
              <a:rPr lang="el-GR" dirty="0">
                <a:ea typeface="+mj-lt"/>
                <a:cs typeface="+mj-lt"/>
              </a:rPr>
              <a:t>. Σε ελέγχουν άλλοι.</a:t>
            </a:r>
            <a:endParaRPr lang="en-US" dirty="0">
              <a:ea typeface="+mj-lt"/>
              <a:cs typeface="+mj-lt"/>
            </a:endParaRPr>
          </a:p>
        </p:txBody>
      </p:sp>
      <p:pic>
        <p:nvPicPr>
          <p:cNvPr id="11" name="Picture 10">
            <a:extLst>
              <a:ext uri="{FF2B5EF4-FFF2-40B4-BE49-F238E27FC236}">
                <a16:creationId xmlns:a16="http://schemas.microsoft.com/office/drawing/2014/main" xmlns="" id="{D17038C6-C7D2-F84C-A78C-193E0ED80608}"/>
              </a:ext>
            </a:extLst>
          </p:cNvPr>
          <p:cNvPicPr>
            <a:picLocks noChangeAspect="1"/>
          </p:cNvPicPr>
          <p:nvPr/>
        </p:nvPicPr>
        <p:blipFill>
          <a:blip r:embed="rId2"/>
          <a:stretch>
            <a:fillRect/>
          </a:stretch>
        </p:blipFill>
        <p:spPr>
          <a:xfrm>
            <a:off x="2438400" y="2222500"/>
            <a:ext cx="7315200" cy="4135438"/>
          </a:xfrm>
          <a:prstGeom prst="rect">
            <a:avLst/>
          </a:prstGeom>
        </p:spPr>
      </p:pic>
    </p:spTree>
    <p:extLst>
      <p:ext uri="{BB962C8B-B14F-4D97-AF65-F5344CB8AC3E}">
        <p14:creationId xmlns:p14="http://schemas.microsoft.com/office/powerpoint/2010/main" val="147834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271</Words>
  <Application>Microsoft Office PowerPoint</Application>
  <PresentationFormat>Widescreen</PresentationFormat>
  <Paragraphs>21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AC21  Έχεις τη δύναμη να πάρεις τις ΔΙΚΕΣ ΣΟΥ ΑΠΟΦΑΣΕΙΣ </vt:lpstr>
      <vt:lpstr> Τα τέσσερα βήματα  ΔΕΝ είσαι ΜΑΡΙΟΝΕΤΑ,  έχεις τη δύναμη  ΓΙΑ ΝΑ ΠΑΡΕΙΣ ΤΙΣ ΔΙΚΕΣ ΣΟΥ ΑΠΟΦΑΣΕΙΣ</vt:lpstr>
      <vt:lpstr>Το να είσαι μαθητής είναι δύσκολο, όχι μόνο λόγω των μαθημάτων και των εργασιών.</vt:lpstr>
      <vt:lpstr>Πολύ συχνά οι συμμαθητές σου δεν θα δεχτούν αυτό που πραγματικά είσαι.</vt:lpstr>
      <vt:lpstr>Στις περισσότερες περιπτώσεις οι συμμαθητές σου δεν θα είναι αντίγραφο του εαυτού σου.</vt:lpstr>
      <vt:lpstr>Οι συμμαθητές σου είναι πιο πιθανό να έχουν διαφορετικά χόμπι, ακόμα και να προέρχονται από διαφορετική κουλτούρα, αλλά αυτό που έχει σημασία είναι ότι κάνουν καλά πράγματα.</vt:lpstr>
      <vt:lpstr>Είναι δύσκολο να συναντήσεις συμμαθητές που σου επιτρέπουν να διεκδικήσεις τις ανάγκες και τα ενδιαφέροντά σου.</vt:lpstr>
      <vt:lpstr>Μερικές φορές η πίεση από τους συμμαθητές σου μπορεί να  σε κάνει να κάνεις κακά πράγματα.</vt:lpstr>
      <vt:lpstr>Όταν υποκύπτεις στην πίεση, γίνεσαι ΜΑΡΙΟΝΕΤΑ. Σε ελέγχουν άλλοι.</vt:lpstr>
      <vt:lpstr>Βήμα 1: Προστάτεψε τον εαυτό σου από καταστάσεις όταν οι συμμαθητές σου σε πιέζουν. </vt:lpstr>
      <vt:lpstr>Μην φοβάσαι να είσαι διαφορετικός. Μην κάνεις τίποτα μόνο επειδή θέλεις να κάνεις χάρη στους συμμαθητές σου.</vt:lpstr>
      <vt:lpstr>Βήμα 2: Σκέψου τις συνέπειες πριν να λάβεις μια απόφαση.</vt:lpstr>
      <vt:lpstr>Σκέψου ανεξάρτητα. Να χρησιμοποιείς την κριτική σου σκέψη. Μην κάνεις τίποτα μόνο επειδή σου έχουν πει να το κάνεις.  </vt:lpstr>
      <vt:lpstr>Σκέψου αν η απόφαση που παίρνεις είναι σωστή και δεν θα κάνεις κάποιο λάθος.</vt:lpstr>
      <vt:lpstr>Σκέψου τις συνέπειες των πράξεών σου και πώς θα επηρεάσουν την υγεία σου και το μέλλον σου.</vt:lpstr>
      <vt:lpstr>Πρόβλεψε πώς οι ενέργειές σου θα επηρεάσουν την οικογένειά σου.</vt:lpstr>
      <vt:lpstr>Βήμα 3: Να είσαι προετοιμασμένος για διαφορετικές καταστάσεις. Μόνο όταν έχεις τη γνώση του τι είναι καλό και τι είναι κακό, Έχεις τη δύναμη να πεις "όχι".</vt:lpstr>
      <vt:lpstr>Βήμα 4: Ενέργησε σταθερά. Εξήγησε γιατί δεν θα ακολουθήσεις άλλους και η αντίδρασή τους μπορεί να σε εκπλήξει. </vt:lpstr>
      <vt:lpstr>Κάθε φορά που υπερασπίζεσαι τη θέση σου, δυναμώνεις και δείχνεις ότι ΕΣΥ αποφασίζεις για τον εαυτό σου.</vt:lpstr>
      <vt:lpstr>Δημιουργήθηκε από ALTIUS Foundation, Ισπανία Ως Ψηφιακό Εργαλείο για το πρόγραμμα  Erasmus +, KA2 ME – YOU – US Project Code No: 2018-1-BG01-KA201-047913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–ри стъпки</dc:title>
  <dc:creator>Microsoft Office User</dc:creator>
  <cp:lastModifiedBy>Natassa Timologou</cp:lastModifiedBy>
  <cp:revision>178</cp:revision>
  <cp:lastPrinted>2019-08-19T08:13:23Z</cp:lastPrinted>
  <dcterms:created xsi:type="dcterms:W3CDTF">2019-08-19T07:47:07Z</dcterms:created>
  <dcterms:modified xsi:type="dcterms:W3CDTF">2019-09-23T13:16:09Z</dcterms:modified>
</cp:coreProperties>
</file>